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2006-06.photosight.ru/02/1465025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1.nnm.ru/imagez/gallery/e/0/4/a/c/e04acc40ba16f1efb93254fc1a9ba3e1_full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024.radikal.ru/1106/d6/6e70f407c776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harfi.files.wordpress.com/2010/07/gorki-1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wcod.com/uploads/posts/2009-06/1243904688_2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tihi.ru/pics/2011/02/26/10533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atyvamp.zip.net/images/cigana3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rsispaltenstein.ch/blog/images/uploads_img/leonid_afremov_art_work_2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sher.ru/images6/uzory-v-prirode-flora/1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olyan.net/uploads/posts/2012-03/1332161997_commonrussianpeople_94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oforum.gazeta.pl/photo/1/vj/oc/a3sq/pi8UPWkHRyLb7YzY5X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evseoboi.com.ua/uploads/posts/2011-03/1300128651_6021_nevseoboi.com.ua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vn.mk.ua/images/userimages/Image/2012/March/29-mar-cht/jukovskiy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ography.sgu.ru/bio/data/files/pictures/image/36985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Женский образ в литературе </a:t>
            </a:r>
            <a:r>
              <a:rPr lang="en-US" dirty="0" smtClean="0"/>
              <a:t>XIX – XX </a:t>
            </a:r>
            <a:r>
              <a:rPr lang="ru-RU" dirty="0" smtClean="0"/>
              <a:t>веков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52936"/>
            <a:ext cx="8712968" cy="2376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Выполнила: ученица 8 «А» класса Морская Елизавета</a:t>
            </a:r>
          </a:p>
          <a:p>
            <a:r>
              <a:rPr lang="ru-RU" sz="2400" dirty="0" smtClean="0"/>
              <a:t>Учитель:        </a:t>
            </a:r>
            <a:r>
              <a:rPr lang="ru-RU" sz="2400" dirty="0" err="1" smtClean="0"/>
              <a:t>Гоменюк</a:t>
            </a:r>
            <a:r>
              <a:rPr lang="ru-RU" sz="2400" dirty="0" smtClean="0"/>
              <a:t> Т. 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3356992"/>
            <a:ext cx="7128792" cy="403244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abriola" pitchFamily="82" charset="0"/>
              </a:rPr>
              <a:t> Несчастливым предзнаменованием становится черный ворон, который предвещает печаль, сильная метель, которая словно желает спрятать все вокруг под снегом. И на столь тревожном и страшном фоне появляется хижина, в которой Светлана находит своего мертвого жениха. От беды девушку спасает белый голубь послан Светлане как ангел-хранитель</a:t>
            </a:r>
          </a:p>
          <a:p>
            <a:pPr>
              <a:buNone/>
            </a:pPr>
            <a:r>
              <a:rPr lang="en-US" sz="2400" dirty="0" smtClean="0">
                <a:latin typeface="Gabriola" pitchFamily="82" charset="0"/>
              </a:rPr>
              <a:t>          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23554" name="Picture 2" descr="Картинка 16 из 1560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896543" cy="325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548680"/>
            <a:ext cx="4337632" cy="5904656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Gabriola" pitchFamily="82" charset="0"/>
              </a:rPr>
              <a:t>После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своего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страшного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сна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Светлана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просыпается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одна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smtClean="0">
                <a:latin typeface="Gabriola" pitchFamily="82" charset="0"/>
              </a:rPr>
              <a:t>в </a:t>
            </a:r>
            <a:r>
              <a:rPr lang="en-US" dirty="0" err="1" smtClean="0">
                <a:latin typeface="Gabriola" pitchFamily="82" charset="0"/>
              </a:rPr>
              <a:t>своей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светлице</a:t>
            </a:r>
            <a:r>
              <a:rPr lang="en-US" dirty="0" smtClean="0">
                <a:latin typeface="Gabriola" pitchFamily="82" charset="0"/>
              </a:rPr>
              <a:t>.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Девушке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была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только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дарована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жизнь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smtClean="0">
                <a:latin typeface="Gabriola" pitchFamily="82" charset="0"/>
              </a:rPr>
              <a:t>и </a:t>
            </a:r>
            <a:r>
              <a:rPr lang="en-US" dirty="0" err="1" smtClean="0">
                <a:latin typeface="Gabriola" pitchFamily="82" charset="0"/>
              </a:rPr>
              <a:t>возможность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быть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счастливой</a:t>
            </a:r>
            <a:r>
              <a:rPr lang="en-US" dirty="0" smtClean="0">
                <a:latin typeface="Gabriola" pitchFamily="82" charset="0"/>
              </a:rPr>
              <a:t>: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en-US" dirty="0" smtClean="0">
                <a:latin typeface="Gabriola" pitchFamily="82" charset="0"/>
              </a:rPr>
              <a:t>к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возвращается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ее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суженый</a:t>
            </a:r>
            <a:r>
              <a:rPr lang="en-US" dirty="0" smtClean="0">
                <a:latin typeface="Gabriola" pitchFamily="82" charset="0"/>
              </a:rPr>
              <a:t>. </a:t>
            </a:r>
            <a:r>
              <a:rPr lang="ru-RU" smtClean="0">
                <a:latin typeface="Gabriola" pitchFamily="82" charset="0"/>
              </a:rPr>
              <a:t> </a:t>
            </a:r>
            <a:r>
              <a:rPr lang="en-US" smtClean="0">
                <a:latin typeface="Gabriola" pitchFamily="82" charset="0"/>
              </a:rPr>
              <a:t>Все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мрачное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трагическое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страшное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оказывается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нереальным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оно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уходит</a:t>
            </a:r>
            <a:r>
              <a:rPr lang="en-US" dirty="0" smtClean="0">
                <a:latin typeface="Gabriola" pitchFamily="82" charset="0"/>
              </a:rPr>
              <a:t> в </a:t>
            </a:r>
            <a:r>
              <a:rPr lang="en-US" dirty="0" err="1" smtClean="0">
                <a:latin typeface="Gabriola" pitchFamily="82" charset="0"/>
              </a:rPr>
              <a:t>область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сна</a:t>
            </a:r>
            <a:r>
              <a:rPr lang="en-US" dirty="0" smtClean="0">
                <a:latin typeface="Gabriola" pitchFamily="82" charset="0"/>
              </a:rPr>
              <a:t>:</a:t>
            </a:r>
            <a:br>
              <a:rPr lang="en-US" dirty="0" smtClean="0">
                <a:latin typeface="Gabriola" pitchFamily="82" charset="0"/>
              </a:rPr>
            </a:br>
            <a:r>
              <a:rPr lang="en-US" dirty="0" smtClean="0">
                <a:latin typeface="Gabriola" pitchFamily="82" charset="0"/>
              </a:rPr>
              <a:t/>
            </a:r>
            <a:br>
              <a:rPr lang="en-US" dirty="0" smtClean="0">
                <a:latin typeface="Gabriola" pitchFamily="82" charset="0"/>
              </a:rPr>
            </a:br>
            <a:r>
              <a:rPr lang="en-US" dirty="0" err="1" smtClean="0">
                <a:latin typeface="Gabriola" pitchFamily="82" charset="0"/>
              </a:rPr>
              <a:t>Здесь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несчастье</a:t>
            </a:r>
            <a:r>
              <a:rPr lang="en-US" dirty="0" smtClean="0">
                <a:latin typeface="Gabriola" pitchFamily="82" charset="0"/>
              </a:rPr>
              <a:t> — </a:t>
            </a:r>
            <a:r>
              <a:rPr lang="en-US" dirty="0" err="1" smtClean="0">
                <a:latin typeface="Gabriola" pitchFamily="82" charset="0"/>
              </a:rPr>
              <a:t>лживый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сон</a:t>
            </a:r>
            <a:r>
              <a:rPr lang="en-US" dirty="0" smtClean="0">
                <a:latin typeface="Gabriola" pitchFamily="82" charset="0"/>
              </a:rPr>
              <a:t>;</a:t>
            </a:r>
            <a:br>
              <a:rPr lang="en-US" dirty="0" smtClean="0">
                <a:latin typeface="Gabriola" pitchFamily="82" charset="0"/>
              </a:rPr>
            </a:br>
            <a:r>
              <a:rPr lang="ru-RU" dirty="0" smtClean="0">
                <a:latin typeface="Gabriola" pitchFamily="82" charset="0"/>
              </a:rPr>
              <a:t>        </a:t>
            </a:r>
            <a:r>
              <a:rPr lang="en-US" dirty="0" err="1" smtClean="0">
                <a:latin typeface="Gabriola" pitchFamily="82" charset="0"/>
              </a:rPr>
              <a:t>Счастье—пробужденье</a:t>
            </a:r>
            <a:r>
              <a:rPr lang="en-US" dirty="0" smtClean="0">
                <a:latin typeface="Gabriola" pitchFamily="82" charset="0"/>
              </a:rPr>
              <a:t>.</a:t>
            </a:r>
            <a:br>
              <a:rPr lang="en-US" dirty="0" smtClean="0">
                <a:latin typeface="Gabriola" pitchFamily="82" charset="0"/>
              </a:rPr>
            </a:br>
            <a:endParaRPr lang="ru-RU" dirty="0"/>
          </a:p>
        </p:txBody>
      </p:sp>
      <p:pic>
        <p:nvPicPr>
          <p:cNvPr id="22532" name="Picture 4" descr="Картинка 50 из 31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4704"/>
            <a:ext cx="338437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476672"/>
            <a:ext cx="6624736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latin typeface="Gabriola" pitchFamily="82" charset="0"/>
              </a:rPr>
              <a:t>    Светлана несёт в себе черты, особенно ценимые в </a:t>
            </a:r>
            <a:r>
              <a:rPr lang="en-US" sz="3200" dirty="0" smtClean="0">
                <a:latin typeface="Gabriola" pitchFamily="82" charset="0"/>
              </a:rPr>
              <a:t>XVIII</a:t>
            </a:r>
            <a:r>
              <a:rPr lang="ru-RU" sz="3200" dirty="0" smtClean="0">
                <a:latin typeface="Gabriola" pitchFamily="82" charset="0"/>
              </a:rPr>
              <a:t>-</a:t>
            </a:r>
            <a:r>
              <a:rPr lang="en-US" sz="3200" dirty="0" smtClean="0">
                <a:latin typeface="Gabriola" pitchFamily="82" charset="0"/>
              </a:rPr>
              <a:t>XIX</a:t>
            </a:r>
            <a:r>
              <a:rPr lang="ru-RU" sz="3200" dirty="0" smtClean="0">
                <a:latin typeface="Gabriola" pitchFamily="82" charset="0"/>
              </a:rPr>
              <a:t> веках, до начала эмансипации женщин. Это мягкость, кротость, религиозность, стремление стать хранительницей семейного очага.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24578" name="Picture 2" descr="Картинка 20 из 794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832" y="3356992"/>
            <a:ext cx="5148471" cy="3309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980728"/>
            <a:ext cx="4049600" cy="5206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Gabriola" pitchFamily="82" charset="0"/>
              </a:rPr>
              <a:t>    Теперь обратимся к одному из ранних произведений Горького – романтической повести «Макар </a:t>
            </a:r>
            <a:r>
              <a:rPr lang="ru-RU" dirty="0" err="1" smtClean="0">
                <a:latin typeface="Gabriola" pitchFamily="82" charset="0"/>
              </a:rPr>
              <a:t>Чудра</a:t>
            </a:r>
            <a:r>
              <a:rPr lang="ru-RU" dirty="0" smtClean="0">
                <a:latin typeface="Gabriola" pitchFamily="82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Gabriola" pitchFamily="82" charset="0"/>
              </a:rPr>
              <a:t>     «Я в мир пришел, чтобы не соглашаться», - любил повторять в юности М. Горький. Он был, безусловно,</a:t>
            </a:r>
            <a:r>
              <a:rPr lang="en-US" dirty="0" smtClean="0">
                <a:latin typeface="Gabriola" pitchFamily="82" charset="0"/>
              </a:rPr>
              <a:t> </a:t>
            </a:r>
            <a:r>
              <a:rPr lang="ru-RU" dirty="0" smtClean="0">
                <a:latin typeface="Gabriola" pitchFamily="82" charset="0"/>
              </a:rPr>
              <a:t> романтиком. 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25602" name="Picture 2" descr="Картинка 2 из 425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20"/>
            <a:ext cx="344651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672" y="3501008"/>
            <a:ext cx="6912768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abriola" pitchFamily="82" charset="0"/>
              </a:rPr>
              <a:t>     Романтический герой – это герой </a:t>
            </a:r>
            <a:r>
              <a:rPr lang="ru-RU" dirty="0" err="1" smtClean="0">
                <a:latin typeface="Gabriola" pitchFamily="82" charset="0"/>
              </a:rPr>
              <a:t>монострасти</a:t>
            </a:r>
            <a:r>
              <a:rPr lang="ru-RU" dirty="0" smtClean="0">
                <a:latin typeface="Gabriola" pitchFamily="82" charset="0"/>
              </a:rPr>
              <a:t>, </a:t>
            </a:r>
            <a:r>
              <a:rPr lang="ru-RU" dirty="0" err="1" smtClean="0">
                <a:latin typeface="Gabriola" pitchFamily="82" charset="0"/>
              </a:rPr>
              <a:t>моноидеи</a:t>
            </a:r>
            <a:r>
              <a:rPr lang="ru-RU" dirty="0" smtClean="0">
                <a:latin typeface="Gabriola" pitchFamily="82" charset="0"/>
              </a:rPr>
              <a:t>. У него не может быть двух идей, двух страстей, он попросту не может вместить их. Классическую формулу жизни романтиков определил Лермонтов: </a:t>
            </a:r>
            <a:r>
              <a:rPr lang="ru-RU" i="1" dirty="0" smtClean="0">
                <a:latin typeface="Gabriola" pitchFamily="82" charset="0"/>
              </a:rPr>
              <a:t>«Имел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i="1" dirty="0" smtClean="0">
                <a:latin typeface="Gabriola" pitchFamily="82" charset="0"/>
              </a:rPr>
              <a:t>одной он думы власть, одну, но пламенную страсть».</a:t>
            </a:r>
            <a:r>
              <a:rPr lang="ru-RU" dirty="0" smtClean="0">
                <a:latin typeface="Gabriola" pitchFamily="82" charset="0"/>
              </a:rPr>
              <a:t> </a:t>
            </a:r>
          </a:p>
          <a:p>
            <a:endParaRPr lang="ru-RU" dirty="0"/>
          </a:p>
        </p:txBody>
      </p:sp>
      <p:pic>
        <p:nvPicPr>
          <p:cNvPr id="26626" name="Picture 2" descr="http://cs57.userapi.com/u2279691/8880256/x_f8fa3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75310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88640"/>
            <a:ext cx="8136904" cy="496855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abriola" pitchFamily="82" charset="0"/>
              </a:rPr>
              <a:t> </a:t>
            </a:r>
            <a:r>
              <a:rPr lang="en-US" dirty="0" err="1" smtClean="0">
                <a:latin typeface="Gabriola" pitchFamily="82" charset="0"/>
              </a:rPr>
              <a:t>Именно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такими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героями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предстают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персонажи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первого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романтического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произведения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Горького</a:t>
            </a:r>
            <a:r>
              <a:rPr lang="en-US" dirty="0" smtClean="0">
                <a:latin typeface="Gabriola" pitchFamily="82" charset="0"/>
              </a:rPr>
              <a:t> «</a:t>
            </a:r>
            <a:r>
              <a:rPr lang="en-US" dirty="0" err="1" smtClean="0">
                <a:latin typeface="Gabriola" pitchFamily="82" charset="0"/>
              </a:rPr>
              <a:t>Макар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Чудра</a:t>
            </a:r>
            <a:r>
              <a:rPr lang="en-US" dirty="0" smtClean="0">
                <a:latin typeface="Gabriola" pitchFamily="82" charset="0"/>
              </a:rPr>
              <a:t>». </a:t>
            </a:r>
            <a:r>
              <a:rPr lang="en-US" dirty="0" err="1" smtClean="0">
                <a:latin typeface="Gabriola" pitchFamily="82" charset="0"/>
              </a:rPr>
              <a:t>Главное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для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них</a:t>
            </a:r>
            <a:r>
              <a:rPr lang="en-US" dirty="0" smtClean="0">
                <a:latin typeface="Gabriola" pitchFamily="82" charset="0"/>
              </a:rPr>
              <a:t> - </a:t>
            </a:r>
            <a:r>
              <a:rPr lang="en-US" dirty="0" err="1" smtClean="0">
                <a:latin typeface="Gabriola" pitchFamily="82" charset="0"/>
              </a:rPr>
              <a:t>свобода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которую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они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впрочем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чаще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называют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волей</a:t>
            </a:r>
            <a:r>
              <a:rPr lang="en-US" dirty="0" smtClean="0">
                <a:latin typeface="Gabriola" pitchFamily="82" charset="0"/>
              </a:rPr>
              <a:t>. </a:t>
            </a:r>
            <a:r>
              <a:rPr lang="en-US" dirty="0" err="1" smtClean="0">
                <a:latin typeface="Gabriola" pitchFamily="82" charset="0"/>
              </a:rPr>
              <a:t>Вот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например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как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представляет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Лойко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Зобара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Макар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Чудра</a:t>
            </a:r>
            <a:r>
              <a:rPr lang="en-US" dirty="0" smtClean="0">
                <a:latin typeface="Gabriola" pitchFamily="82" charset="0"/>
              </a:rPr>
              <a:t>: </a:t>
            </a:r>
            <a:r>
              <a:rPr lang="en-US" i="1" dirty="0" smtClean="0">
                <a:latin typeface="Gabriola" pitchFamily="82" charset="0"/>
              </a:rPr>
              <a:t>«</a:t>
            </a:r>
            <a:r>
              <a:rPr lang="en-US" i="1" dirty="0" err="1" smtClean="0">
                <a:latin typeface="Gabriola" pitchFamily="82" charset="0"/>
              </a:rPr>
              <a:t>Он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любил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только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коней</a:t>
            </a:r>
            <a:r>
              <a:rPr lang="en-US" i="1" dirty="0" smtClean="0">
                <a:latin typeface="Gabriola" pitchFamily="82" charset="0"/>
              </a:rPr>
              <a:t> и </a:t>
            </a:r>
            <a:r>
              <a:rPr lang="en-US" i="1" dirty="0" err="1" smtClean="0">
                <a:latin typeface="Gabriola" pitchFamily="82" charset="0"/>
              </a:rPr>
              <a:t>ничего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больше</a:t>
            </a:r>
            <a:r>
              <a:rPr lang="en-US" i="1" dirty="0" smtClean="0">
                <a:latin typeface="Gabriola" pitchFamily="82" charset="0"/>
              </a:rPr>
              <a:t>, и </a:t>
            </a:r>
            <a:r>
              <a:rPr lang="en-US" i="1" dirty="0" err="1" smtClean="0">
                <a:latin typeface="Gabriola" pitchFamily="82" charset="0"/>
              </a:rPr>
              <a:t>то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недолго</a:t>
            </a:r>
            <a:r>
              <a:rPr lang="en-US" i="1" dirty="0" smtClean="0">
                <a:latin typeface="Gabriola" pitchFamily="82" charset="0"/>
              </a:rPr>
              <a:t> - </a:t>
            </a:r>
            <a:r>
              <a:rPr lang="en-US" i="1" dirty="0" err="1" smtClean="0">
                <a:latin typeface="Gabriola" pitchFamily="82" charset="0"/>
              </a:rPr>
              <a:t>поездит</a:t>
            </a:r>
            <a:r>
              <a:rPr lang="en-US" i="1" dirty="0" smtClean="0">
                <a:latin typeface="Gabriola" pitchFamily="82" charset="0"/>
              </a:rPr>
              <a:t>, </a:t>
            </a:r>
            <a:r>
              <a:rPr lang="en-US" i="1" dirty="0" err="1" smtClean="0">
                <a:latin typeface="Gabriola" pitchFamily="82" charset="0"/>
              </a:rPr>
              <a:t>да</a:t>
            </a:r>
            <a:r>
              <a:rPr lang="en-US" i="1" dirty="0" smtClean="0">
                <a:latin typeface="Gabriola" pitchFamily="82" charset="0"/>
              </a:rPr>
              <a:t> и </a:t>
            </a:r>
            <a:r>
              <a:rPr lang="en-US" i="1" dirty="0" err="1" smtClean="0">
                <a:latin typeface="Gabriola" pitchFamily="82" charset="0"/>
              </a:rPr>
              <a:t>продаст</a:t>
            </a:r>
            <a:r>
              <a:rPr lang="en-US" i="1" dirty="0" smtClean="0">
                <a:latin typeface="Gabriola" pitchFamily="82" charset="0"/>
              </a:rPr>
              <a:t>, а </a:t>
            </a:r>
            <a:r>
              <a:rPr lang="en-US" i="1" dirty="0" err="1" smtClean="0">
                <a:latin typeface="Gabriola" pitchFamily="82" charset="0"/>
              </a:rPr>
              <a:t>деньги</a:t>
            </a:r>
            <a:r>
              <a:rPr lang="en-US" i="1" dirty="0" smtClean="0">
                <a:latin typeface="Gabriola" pitchFamily="82" charset="0"/>
              </a:rPr>
              <a:t>, </a:t>
            </a:r>
            <a:r>
              <a:rPr lang="en-US" i="1" dirty="0" err="1" smtClean="0">
                <a:latin typeface="Gabriola" pitchFamily="82" charset="0"/>
              </a:rPr>
              <a:t>кто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хочет</a:t>
            </a:r>
            <a:r>
              <a:rPr lang="en-US" i="1" dirty="0" smtClean="0">
                <a:latin typeface="Gabriola" pitchFamily="82" charset="0"/>
              </a:rPr>
              <a:t>, </a:t>
            </a:r>
            <a:r>
              <a:rPr lang="en-US" i="1" dirty="0" err="1" smtClean="0">
                <a:latin typeface="Gabriola" pitchFamily="82" charset="0"/>
              </a:rPr>
              <a:t>тот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себе</a:t>
            </a:r>
            <a:r>
              <a:rPr lang="en-US" i="1" dirty="0" smtClean="0">
                <a:latin typeface="Gabriola" pitchFamily="82" charset="0"/>
              </a:rPr>
              <a:t> и </a:t>
            </a:r>
            <a:r>
              <a:rPr lang="en-US" i="1" dirty="0" err="1" smtClean="0">
                <a:latin typeface="Gabriola" pitchFamily="82" charset="0"/>
              </a:rPr>
              <a:t>возьми</a:t>
            </a:r>
            <a:r>
              <a:rPr lang="en-US" i="1" dirty="0" smtClean="0">
                <a:latin typeface="Gabriola" pitchFamily="82" charset="0"/>
              </a:rPr>
              <a:t>. У </a:t>
            </a:r>
            <a:r>
              <a:rPr lang="en-US" i="1" dirty="0" err="1" smtClean="0">
                <a:latin typeface="Gabriola" pitchFamily="82" charset="0"/>
              </a:rPr>
              <a:t>него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не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было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заветного</a:t>
            </a:r>
            <a:r>
              <a:rPr lang="en-US" i="1" dirty="0" smtClean="0">
                <a:latin typeface="Gabriola" pitchFamily="82" charset="0"/>
              </a:rPr>
              <a:t> - </a:t>
            </a:r>
            <a:r>
              <a:rPr lang="en-US" i="1" dirty="0" err="1" smtClean="0">
                <a:latin typeface="Gabriola" pitchFamily="82" charset="0"/>
              </a:rPr>
              <a:t>нужно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тебе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его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сердце</a:t>
            </a:r>
            <a:r>
              <a:rPr lang="en-US" i="1" dirty="0" smtClean="0">
                <a:latin typeface="Gabriola" pitchFamily="82" charset="0"/>
              </a:rPr>
              <a:t>, </a:t>
            </a:r>
            <a:r>
              <a:rPr lang="en-US" i="1" dirty="0" err="1" smtClean="0">
                <a:latin typeface="Gabriola" pitchFamily="82" charset="0"/>
              </a:rPr>
              <a:t>он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сам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бы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вырвал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его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из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груди</a:t>
            </a:r>
            <a:r>
              <a:rPr lang="en-US" i="1" dirty="0" smtClean="0">
                <a:latin typeface="Gabriola" pitchFamily="82" charset="0"/>
              </a:rPr>
              <a:t>, </a:t>
            </a:r>
            <a:r>
              <a:rPr lang="en-US" i="1" dirty="0" err="1" smtClean="0">
                <a:latin typeface="Gabriola" pitchFamily="82" charset="0"/>
              </a:rPr>
              <a:t>да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тебе</a:t>
            </a:r>
            <a:r>
              <a:rPr lang="en-US" i="1" dirty="0" smtClean="0">
                <a:latin typeface="Gabriola" pitchFamily="82" charset="0"/>
              </a:rPr>
              <a:t> и </a:t>
            </a:r>
            <a:r>
              <a:rPr lang="en-US" i="1" dirty="0" err="1" smtClean="0">
                <a:latin typeface="Gabriola" pitchFamily="82" charset="0"/>
              </a:rPr>
              <a:t>отдал</a:t>
            </a:r>
            <a:r>
              <a:rPr lang="en-US" i="1" dirty="0" smtClean="0">
                <a:latin typeface="Gabriola" pitchFamily="82" charset="0"/>
              </a:rPr>
              <a:t>, </a:t>
            </a:r>
            <a:r>
              <a:rPr lang="en-US" i="1" dirty="0" err="1" smtClean="0">
                <a:latin typeface="Gabriola" pitchFamily="82" charset="0"/>
              </a:rPr>
              <a:t>только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бы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тебе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от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того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хорошо</a:t>
            </a:r>
            <a:r>
              <a:rPr lang="en-US" i="1" dirty="0" smtClean="0">
                <a:latin typeface="Gabriola" pitchFamily="82" charset="0"/>
              </a:rPr>
              <a:t> </a:t>
            </a:r>
            <a:r>
              <a:rPr lang="en-US" i="1" dirty="0" err="1" smtClean="0">
                <a:latin typeface="Gabriola" pitchFamily="82" charset="0"/>
              </a:rPr>
              <a:t>было</a:t>
            </a:r>
            <a:r>
              <a:rPr lang="en-US" i="1" dirty="0" smtClean="0">
                <a:latin typeface="Gabriola" pitchFamily="82" charset="0"/>
              </a:rPr>
              <a:t>».</a:t>
            </a:r>
            <a:r>
              <a:rPr lang="en-US" dirty="0" smtClean="0">
                <a:latin typeface="Gabriola" pitchFamily="82" charset="0"/>
              </a:rPr>
              <a:t> 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27650" name="Picture 2" descr="Картинка 9 из 1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5076825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980728"/>
            <a:ext cx="3657600" cy="5134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>
                <a:latin typeface="Gabriola" pitchFamily="82" charset="0"/>
              </a:rPr>
              <a:t>    </a:t>
            </a:r>
            <a:r>
              <a:rPr lang="en-US" sz="3200" dirty="0" err="1" smtClean="0">
                <a:latin typeface="Gabriola" pitchFamily="82" charset="0"/>
              </a:rPr>
              <a:t>Появление</a:t>
            </a:r>
            <a:r>
              <a:rPr lang="en-US" sz="3200" dirty="0" smtClean="0">
                <a:latin typeface="Gabriola" pitchFamily="82" charset="0"/>
              </a:rPr>
              <a:t> </a:t>
            </a:r>
            <a:r>
              <a:rPr lang="en-US" sz="3200" dirty="0" err="1" smtClean="0">
                <a:latin typeface="Gabriola" pitchFamily="82" charset="0"/>
              </a:rPr>
              <a:t>исключительного</a:t>
            </a:r>
            <a:r>
              <a:rPr lang="en-US" sz="3200" dirty="0" smtClean="0">
                <a:latin typeface="Gabriola" pitchFamily="82" charset="0"/>
              </a:rPr>
              <a:t> </a:t>
            </a:r>
            <a:r>
              <a:rPr lang="en-US" sz="3200" dirty="0" err="1" smtClean="0">
                <a:latin typeface="Gabriola" pitchFamily="82" charset="0"/>
              </a:rPr>
              <a:t>героя</a:t>
            </a:r>
            <a:r>
              <a:rPr lang="en-US" sz="3200" dirty="0" smtClean="0">
                <a:latin typeface="Gabriola" pitchFamily="82" charset="0"/>
              </a:rPr>
              <a:t> </a:t>
            </a:r>
            <a:r>
              <a:rPr lang="en-US" sz="3200" dirty="0" err="1" smtClean="0">
                <a:latin typeface="Gabriola" pitchFamily="82" charset="0"/>
              </a:rPr>
              <a:t>не</a:t>
            </a:r>
            <a:r>
              <a:rPr lang="en-US" sz="3200" dirty="0" smtClean="0">
                <a:latin typeface="Gabriola" pitchFamily="82" charset="0"/>
              </a:rPr>
              <a:t> </a:t>
            </a:r>
            <a:r>
              <a:rPr lang="en-US" sz="3200" dirty="0" err="1" smtClean="0">
                <a:latin typeface="Gabriola" pitchFamily="82" charset="0"/>
              </a:rPr>
              <a:t>может</a:t>
            </a:r>
            <a:r>
              <a:rPr lang="en-US" sz="3200" dirty="0" smtClean="0">
                <a:latin typeface="Gabriola" pitchFamily="82" charset="0"/>
              </a:rPr>
              <a:t> </a:t>
            </a:r>
            <a:r>
              <a:rPr lang="en-US" sz="3200" dirty="0" err="1" smtClean="0">
                <a:latin typeface="Gabriola" pitchFamily="82" charset="0"/>
              </a:rPr>
              <a:t>быть</a:t>
            </a:r>
            <a:r>
              <a:rPr lang="en-US" sz="3200" dirty="0" smtClean="0">
                <a:latin typeface="Gabriola" pitchFamily="82" charset="0"/>
              </a:rPr>
              <a:t> </a:t>
            </a:r>
            <a:r>
              <a:rPr lang="en-US" sz="3200" dirty="0" err="1" smtClean="0">
                <a:latin typeface="Gabriola" pitchFamily="82" charset="0"/>
              </a:rPr>
              <a:t>случайным</a:t>
            </a:r>
            <a:r>
              <a:rPr lang="en-US" sz="3200" dirty="0" smtClean="0">
                <a:latin typeface="Gabriola" pitchFamily="82" charset="0"/>
              </a:rPr>
              <a:t>, </a:t>
            </a:r>
            <a:r>
              <a:rPr lang="en-US" sz="3200" dirty="0" err="1" smtClean="0">
                <a:latin typeface="Gabriola" pitchFamily="82" charset="0"/>
              </a:rPr>
              <a:t>поэтому</a:t>
            </a:r>
            <a:r>
              <a:rPr lang="en-US" sz="3200" dirty="0" smtClean="0">
                <a:latin typeface="Gabriola" pitchFamily="82" charset="0"/>
              </a:rPr>
              <a:t> в </a:t>
            </a:r>
            <a:r>
              <a:rPr lang="en-US" sz="3200" dirty="0" err="1" smtClean="0">
                <a:latin typeface="Gabriola" pitchFamily="82" charset="0"/>
              </a:rPr>
              <a:t>повествование</a:t>
            </a:r>
            <a:r>
              <a:rPr lang="en-US" sz="3200" dirty="0" smtClean="0">
                <a:latin typeface="Gabriola" pitchFamily="82" charset="0"/>
              </a:rPr>
              <a:t> </a:t>
            </a:r>
            <a:r>
              <a:rPr lang="en-US" sz="3200" dirty="0" err="1" smtClean="0">
                <a:latin typeface="Gabriola" pitchFamily="82" charset="0"/>
              </a:rPr>
              <a:t>входит</a:t>
            </a:r>
            <a:r>
              <a:rPr lang="en-US" sz="3200" dirty="0" smtClean="0">
                <a:latin typeface="Gabriola" pitchFamily="82" charset="0"/>
              </a:rPr>
              <a:t> и </a:t>
            </a:r>
            <a:r>
              <a:rPr lang="en-US" sz="3200" dirty="0" err="1" smtClean="0">
                <a:latin typeface="Gabriola" pitchFamily="82" charset="0"/>
              </a:rPr>
              <a:t>исключительная</a:t>
            </a:r>
            <a:r>
              <a:rPr lang="en-US" sz="3200" dirty="0" smtClean="0">
                <a:latin typeface="Gabriola" pitchFamily="82" charset="0"/>
              </a:rPr>
              <a:t> </a:t>
            </a:r>
            <a:r>
              <a:rPr lang="en-US" sz="3200" dirty="0" err="1" smtClean="0">
                <a:latin typeface="Gabriola" pitchFamily="82" charset="0"/>
              </a:rPr>
              <a:t>героиня</a:t>
            </a:r>
            <a:r>
              <a:rPr lang="en-US" sz="3200" dirty="0" smtClean="0">
                <a:latin typeface="Gabriola" pitchFamily="82" charset="0"/>
              </a:rPr>
              <a:t> - </a:t>
            </a:r>
            <a:r>
              <a:rPr lang="en-US" sz="3200" dirty="0" err="1" smtClean="0">
                <a:latin typeface="Gabriola" pitchFamily="82" charset="0"/>
              </a:rPr>
              <a:t>Рада</a:t>
            </a:r>
            <a:r>
              <a:rPr lang="en-US" sz="3200" dirty="0" smtClean="0">
                <a:latin typeface="Gabriola" pitchFamily="82" charset="0"/>
              </a:rPr>
              <a:t>: </a:t>
            </a:r>
            <a:r>
              <a:rPr lang="en-US" sz="3200" i="1" dirty="0" smtClean="0">
                <a:latin typeface="Gabriola" pitchFamily="82" charset="0"/>
              </a:rPr>
              <a:t>«О </a:t>
            </a:r>
            <a:r>
              <a:rPr lang="en-US" sz="3200" i="1" dirty="0" err="1" smtClean="0">
                <a:latin typeface="Gabriola" pitchFamily="82" charset="0"/>
              </a:rPr>
              <a:t>ней</a:t>
            </a:r>
            <a:r>
              <a:rPr lang="en-US" sz="3200" i="1" dirty="0" smtClean="0">
                <a:latin typeface="Gabriola" pitchFamily="82" charset="0"/>
              </a:rPr>
              <a:t>, </a:t>
            </a:r>
            <a:r>
              <a:rPr lang="en-US" sz="3200" i="1" dirty="0" err="1" smtClean="0">
                <a:latin typeface="Gabriola" pitchFamily="82" charset="0"/>
              </a:rPr>
              <a:t>этой</a:t>
            </a:r>
            <a:r>
              <a:rPr lang="en-US" sz="3200" i="1" dirty="0" smtClean="0">
                <a:latin typeface="Gabriola" pitchFamily="82" charset="0"/>
              </a:rPr>
              <a:t> </a:t>
            </a:r>
            <a:r>
              <a:rPr lang="en-US" sz="3200" i="1" dirty="0" err="1" smtClean="0">
                <a:latin typeface="Gabriola" pitchFamily="82" charset="0"/>
              </a:rPr>
              <a:t>Раде</a:t>
            </a:r>
            <a:r>
              <a:rPr lang="en-US" sz="3200" i="1" dirty="0" smtClean="0">
                <a:latin typeface="Gabriola" pitchFamily="82" charset="0"/>
              </a:rPr>
              <a:t>, </a:t>
            </a:r>
            <a:r>
              <a:rPr lang="en-US" sz="3200" i="1" dirty="0" err="1" smtClean="0">
                <a:latin typeface="Gabriola" pitchFamily="82" charset="0"/>
              </a:rPr>
              <a:t>словами</a:t>
            </a:r>
            <a:r>
              <a:rPr lang="en-US" sz="3200" i="1" dirty="0" smtClean="0">
                <a:latin typeface="Gabriola" pitchFamily="82" charset="0"/>
              </a:rPr>
              <a:t> и </a:t>
            </a:r>
            <a:r>
              <a:rPr lang="en-US" sz="3200" i="1" dirty="0" err="1" smtClean="0">
                <a:latin typeface="Gabriola" pitchFamily="82" charset="0"/>
              </a:rPr>
              <a:t>не</a:t>
            </a:r>
            <a:r>
              <a:rPr lang="en-US" sz="3200" i="1" dirty="0" smtClean="0">
                <a:latin typeface="Gabriola" pitchFamily="82" charset="0"/>
              </a:rPr>
              <a:t> </a:t>
            </a:r>
            <a:r>
              <a:rPr lang="en-US" sz="3200" i="1" dirty="0" err="1" smtClean="0">
                <a:latin typeface="Gabriola" pitchFamily="82" charset="0"/>
              </a:rPr>
              <a:t>скажешь</a:t>
            </a:r>
            <a:r>
              <a:rPr lang="en-US" sz="3200" dirty="0" smtClean="0">
                <a:latin typeface="Gabriola" pitchFamily="82" charset="0"/>
              </a:rPr>
              <a:t> </a:t>
            </a:r>
            <a:r>
              <a:rPr lang="en-US" sz="3200" i="1" dirty="0" err="1" smtClean="0">
                <a:latin typeface="Gabriola" pitchFamily="82" charset="0"/>
              </a:rPr>
              <a:t>ничего</a:t>
            </a:r>
            <a:r>
              <a:rPr lang="en-US" sz="3200" dirty="0" smtClean="0">
                <a:latin typeface="Gabriola" pitchFamily="82" charset="0"/>
              </a:rPr>
              <a:t>». 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28674" name="Picture 2" descr="Картинка 4 из 406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8164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88640"/>
            <a:ext cx="7884368" cy="466344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abriola" pitchFamily="82" charset="0"/>
              </a:rPr>
              <a:t>И </a:t>
            </a:r>
            <a:r>
              <a:rPr lang="en-US" dirty="0" err="1" smtClean="0">
                <a:latin typeface="Gabriola" pitchFamily="82" charset="0"/>
              </a:rPr>
              <a:t>вот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встретились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две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исключительные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личности</a:t>
            </a:r>
            <a:r>
              <a:rPr lang="en-US" dirty="0" smtClean="0">
                <a:latin typeface="Gabriola" pitchFamily="82" charset="0"/>
              </a:rPr>
              <a:t> - </a:t>
            </a:r>
            <a:r>
              <a:rPr lang="en-US" dirty="0" err="1" smtClean="0">
                <a:latin typeface="Gabriola" pitchFamily="82" charset="0"/>
              </a:rPr>
              <a:t>орел</a:t>
            </a:r>
            <a:r>
              <a:rPr lang="en-US" dirty="0" smtClean="0">
                <a:latin typeface="Gabriola" pitchFamily="82" charset="0"/>
              </a:rPr>
              <a:t> и </a:t>
            </a:r>
            <a:r>
              <a:rPr lang="en-US" dirty="0" err="1" smtClean="0">
                <a:latin typeface="Gabriola" pitchFamily="82" charset="0"/>
              </a:rPr>
              <a:t>орлица</a:t>
            </a:r>
            <a:r>
              <a:rPr lang="en-US" dirty="0" smtClean="0">
                <a:latin typeface="Gabriola" pitchFamily="82" charset="0"/>
              </a:rPr>
              <a:t>. </a:t>
            </a:r>
            <a:r>
              <a:rPr lang="en-US" dirty="0" err="1" smtClean="0">
                <a:latin typeface="Gabriola" pitchFamily="82" charset="0"/>
              </a:rPr>
              <a:t>Естественно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что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они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могут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идти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вместе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потому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что</a:t>
            </a:r>
            <a:r>
              <a:rPr lang="en-US" dirty="0" smtClean="0">
                <a:latin typeface="Gabriola" pitchFamily="82" charset="0"/>
              </a:rPr>
              <a:t> у </a:t>
            </a:r>
            <a:r>
              <a:rPr lang="en-US" dirty="0" err="1" smtClean="0">
                <a:latin typeface="Gabriola" pitchFamily="82" charset="0"/>
              </a:rPr>
              <a:t>каждого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своя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дорога</a:t>
            </a:r>
            <a:r>
              <a:rPr lang="en-US" dirty="0" smtClean="0">
                <a:latin typeface="Gabriola" pitchFamily="82" charset="0"/>
              </a:rPr>
              <a:t>, «</a:t>
            </a:r>
            <a:r>
              <a:rPr lang="en-US" dirty="0" err="1" smtClean="0">
                <a:latin typeface="Gabriola" pitchFamily="82" charset="0"/>
              </a:rPr>
              <a:t>свой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произвол</a:t>
            </a:r>
            <a:r>
              <a:rPr lang="en-US" dirty="0" smtClean="0">
                <a:latin typeface="Gabriola" pitchFamily="82" charset="0"/>
              </a:rPr>
              <a:t> и </a:t>
            </a:r>
            <a:r>
              <a:rPr lang="en-US" dirty="0" err="1" smtClean="0">
                <a:latin typeface="Gabriola" pitchFamily="82" charset="0"/>
              </a:rPr>
              <a:t>свой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закон</a:t>
            </a:r>
            <a:r>
              <a:rPr lang="en-US" dirty="0" smtClean="0">
                <a:latin typeface="Gabriola" pitchFamily="82" charset="0"/>
              </a:rPr>
              <a:t>». </a:t>
            </a:r>
            <a:r>
              <a:rPr lang="en-US" dirty="0" err="1" smtClean="0">
                <a:latin typeface="Gabriola" pitchFamily="82" charset="0"/>
              </a:rPr>
              <a:t>Больше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всего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они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ценят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свободу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потому-то</a:t>
            </a:r>
            <a:r>
              <a:rPr lang="en-US" dirty="0" smtClean="0">
                <a:latin typeface="Gabriola" pitchFamily="82" charset="0"/>
              </a:rPr>
              <a:t> и </a:t>
            </a:r>
            <a:r>
              <a:rPr lang="en-US" dirty="0" err="1" smtClean="0">
                <a:latin typeface="Gabriola" pitchFamily="82" charset="0"/>
              </a:rPr>
              <a:t>любви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нет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места</a:t>
            </a:r>
            <a:r>
              <a:rPr lang="en-US" dirty="0" smtClean="0">
                <a:latin typeface="Gabriola" pitchFamily="82" charset="0"/>
              </a:rPr>
              <a:t> в </a:t>
            </a:r>
            <a:r>
              <a:rPr lang="en-US" dirty="0" err="1" smtClean="0">
                <a:latin typeface="Gabriola" pitchFamily="82" charset="0"/>
              </a:rPr>
              <a:t>их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сердцах</a:t>
            </a:r>
            <a:r>
              <a:rPr lang="en-US" dirty="0" smtClean="0">
                <a:latin typeface="Gabriola" pitchFamily="82" charset="0"/>
              </a:rPr>
              <a:t>. 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29698" name="Picture 2" descr="C:\Users\Пользователь\Desktop\03-Tabor_uhodi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64904"/>
            <a:ext cx="5013201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188640"/>
            <a:ext cx="6912768" cy="466344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Gabriola" pitchFamily="82" charset="0"/>
              </a:rPr>
              <a:t>Рада</a:t>
            </a:r>
            <a:r>
              <a:rPr lang="en-US" dirty="0" smtClean="0">
                <a:latin typeface="Gabriola" pitchFamily="82" charset="0"/>
              </a:rPr>
              <a:t> – </a:t>
            </a:r>
            <a:r>
              <a:rPr lang="en-US" dirty="0" err="1" smtClean="0">
                <a:latin typeface="Gabriola" pitchFamily="82" charset="0"/>
              </a:rPr>
              <a:t>это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дикий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неистовый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порыв</a:t>
            </a:r>
            <a:r>
              <a:rPr lang="en-US" dirty="0" smtClean="0">
                <a:latin typeface="Gabriola" pitchFamily="82" charset="0"/>
              </a:rPr>
              <a:t> к </a:t>
            </a:r>
            <a:r>
              <a:rPr lang="en-US" dirty="0" err="1" smtClean="0">
                <a:latin typeface="Gabriola" pitchFamily="82" charset="0"/>
              </a:rPr>
              <a:t>свободе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вернее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воле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ничем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ограниченной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никем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сдерживаемой</a:t>
            </a:r>
            <a:r>
              <a:rPr lang="en-US" dirty="0" smtClean="0">
                <a:latin typeface="Gabriola" pitchFamily="82" charset="0"/>
              </a:rPr>
              <a:t>. </a:t>
            </a:r>
            <a:r>
              <a:rPr lang="en-US" dirty="0" err="1" smtClean="0">
                <a:latin typeface="Gabriola" pitchFamily="82" charset="0"/>
              </a:rPr>
              <a:t>Она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готова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пожертвовать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любовью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жизнью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ради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привольного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раздолья</a:t>
            </a:r>
            <a:r>
              <a:rPr lang="en-US" dirty="0" smtClean="0">
                <a:latin typeface="Gabriola" pitchFamily="82" charset="0"/>
              </a:rPr>
              <a:t>. </a:t>
            </a:r>
            <a:r>
              <a:rPr lang="en-US" dirty="0" err="1" smtClean="0">
                <a:latin typeface="Gabriola" pitchFamily="82" charset="0"/>
              </a:rPr>
              <a:t>Её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нельзя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купить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деньгами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нельзя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приручить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подобно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кобылице</a:t>
            </a:r>
            <a:r>
              <a:rPr lang="en-US" dirty="0" smtClean="0">
                <a:latin typeface="Gabriola" pitchFamily="82" charset="0"/>
              </a:rPr>
              <a:t>. 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0765" name="Picture 45" descr="Картинка 54 из 1571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352839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188640"/>
            <a:ext cx="6912768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Gabriola" pitchFamily="82" charset="0"/>
              </a:rPr>
              <a:t>     «Светлана» и «Макар </a:t>
            </a:r>
            <a:r>
              <a:rPr lang="ru-RU" sz="2400" dirty="0" err="1" smtClean="0">
                <a:latin typeface="Gabriola" pitchFamily="82" charset="0"/>
              </a:rPr>
              <a:t>Чудра</a:t>
            </a:r>
            <a:r>
              <a:rPr lang="ru-RU" sz="2400" dirty="0" smtClean="0">
                <a:latin typeface="Gabriola" pitchFamily="82" charset="0"/>
              </a:rPr>
              <a:t>»  – принадлежат к литературному течению романтизма, и главные героини этих произведений безусловно романтические. И деревенская девушка Светлана, и свободолюбивая цыганка Рада – исключительные героини, на их долю выпадают необыкновенные приключения, но на том их сходство заканчивается. Светлана – набожная девушка, она свято верит в существование загробного мира, а также верит, что Господь не оставит её в трудную минуту. Рада же поступает так, как велит ей сердце. Она олицетворяет сильную своенравную женщину, которая не повинуется воле мужчины.  </a:t>
            </a:r>
          </a:p>
          <a:p>
            <a:pPr>
              <a:buNone/>
            </a:pPr>
            <a:r>
              <a:rPr lang="ru-RU" sz="2400" dirty="0" smtClean="0">
                <a:latin typeface="Gabriola" pitchFamily="82" charset="0"/>
              </a:rPr>
              <a:t>       </a:t>
            </a:r>
            <a:r>
              <a:rPr lang="en-US" sz="2400" dirty="0" smtClean="0">
                <a:latin typeface="Gabriola" pitchFamily="82" charset="0"/>
              </a:rPr>
              <a:t>В </a:t>
            </a:r>
            <a:r>
              <a:rPr lang="en-US" sz="2400" dirty="0" err="1" smtClean="0">
                <a:latin typeface="Gabriola" pitchFamily="82" charset="0"/>
              </a:rPr>
              <a:t>отличие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от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Рады</a:t>
            </a:r>
            <a:r>
              <a:rPr lang="en-US" sz="2400" dirty="0" smtClean="0">
                <a:latin typeface="Gabriola" pitchFamily="82" charset="0"/>
              </a:rPr>
              <a:t>, </a:t>
            </a:r>
            <a:r>
              <a:rPr lang="en-US" sz="2400" dirty="0" err="1" smtClean="0">
                <a:latin typeface="Gabriola" pitchFamily="82" charset="0"/>
              </a:rPr>
              <a:t>Светлана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не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жаждет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свободы</a:t>
            </a:r>
            <a:r>
              <a:rPr lang="en-US" sz="2400" dirty="0" smtClean="0">
                <a:latin typeface="Gabriola" pitchFamily="82" charset="0"/>
              </a:rPr>
              <a:t>. </a:t>
            </a:r>
            <a:r>
              <a:rPr lang="en-US" sz="2400" dirty="0" err="1" smtClean="0">
                <a:latin typeface="Gabriola" pitchFamily="82" charset="0"/>
              </a:rPr>
              <a:t>Своё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будущее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она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видит</a:t>
            </a:r>
            <a:r>
              <a:rPr lang="en-US" sz="2400" dirty="0" smtClean="0">
                <a:latin typeface="Gabriola" pitchFamily="82" charset="0"/>
              </a:rPr>
              <a:t> с </a:t>
            </a:r>
            <a:r>
              <a:rPr lang="en-US" sz="2400" dirty="0" err="1" smtClean="0">
                <a:latin typeface="Gabriola" pitchFamily="82" charset="0"/>
              </a:rPr>
              <a:t>любимым</a:t>
            </a:r>
            <a:r>
              <a:rPr lang="en-US" sz="2400" dirty="0" smtClean="0">
                <a:latin typeface="Gabriola" pitchFamily="82" charset="0"/>
              </a:rPr>
              <a:t>, </a:t>
            </a:r>
            <a:r>
              <a:rPr lang="en-US" sz="2400" dirty="0" err="1" smtClean="0">
                <a:latin typeface="Gabriola" pitchFamily="82" charset="0"/>
              </a:rPr>
              <a:t>хочет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быть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верной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женой</a:t>
            </a:r>
            <a:r>
              <a:rPr lang="en-US" sz="2400" dirty="0" smtClean="0">
                <a:latin typeface="Gabriola" pitchFamily="82" charset="0"/>
              </a:rPr>
              <a:t>, </a:t>
            </a:r>
            <a:r>
              <a:rPr lang="en-US" sz="2400" dirty="0" err="1" smtClean="0">
                <a:latin typeface="Gabriola" pitchFamily="82" charset="0"/>
              </a:rPr>
              <a:t>хранительницей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домашнего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очага</a:t>
            </a:r>
            <a:r>
              <a:rPr lang="en-US" sz="2400" dirty="0" smtClean="0">
                <a:latin typeface="Gabriola" pitchFamily="82" charset="0"/>
              </a:rPr>
              <a:t>. </a:t>
            </a:r>
            <a:r>
              <a:rPr lang="en-US" sz="2400" dirty="0" err="1" smtClean="0">
                <a:latin typeface="Gabriola" pitchFamily="82" charset="0"/>
              </a:rPr>
              <a:t>Светлане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нужен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защитник</a:t>
            </a:r>
            <a:r>
              <a:rPr lang="en-US" sz="2400" dirty="0" smtClean="0">
                <a:latin typeface="Gabriola" pitchFamily="82" charset="0"/>
              </a:rPr>
              <a:t>, </a:t>
            </a:r>
            <a:r>
              <a:rPr lang="en-US" sz="2400" dirty="0" err="1" smtClean="0">
                <a:latin typeface="Gabriola" pitchFamily="82" charset="0"/>
              </a:rPr>
              <a:t>ведь</a:t>
            </a:r>
            <a:r>
              <a:rPr lang="en-US" sz="2400" dirty="0" smtClean="0">
                <a:latin typeface="Gabriola" pitchFamily="82" charset="0"/>
              </a:rPr>
              <a:t>  </a:t>
            </a:r>
            <a:r>
              <a:rPr lang="en-US" sz="2400" dirty="0" err="1" smtClean="0">
                <a:latin typeface="Gabriola" pitchFamily="82" charset="0"/>
              </a:rPr>
              <a:t>она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не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может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постоять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за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себя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так</a:t>
            </a:r>
            <a:r>
              <a:rPr lang="en-US" sz="2400" dirty="0" smtClean="0">
                <a:latin typeface="Gabriola" pitchFamily="82" charset="0"/>
              </a:rPr>
              <a:t>, </a:t>
            </a:r>
            <a:r>
              <a:rPr lang="en-US" sz="2400" dirty="0" err="1" smtClean="0">
                <a:latin typeface="Gabriola" pitchFamily="82" charset="0"/>
              </a:rPr>
              <a:t>как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это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делает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Рада</a:t>
            </a:r>
            <a:r>
              <a:rPr lang="en-US" sz="2400" dirty="0" smtClean="0">
                <a:latin typeface="Gabriola" pitchFamily="82" charset="0"/>
              </a:rPr>
              <a:t>. </a:t>
            </a:r>
            <a:endParaRPr lang="ru-RU" sz="24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0"/>
            <a:ext cx="7056784" cy="3672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3200" b="1" dirty="0" smtClean="0">
                <a:latin typeface="Gabriola" pitchFamily="82" charset="0"/>
              </a:rPr>
              <a:t>   </a:t>
            </a:r>
            <a:r>
              <a:rPr lang="ru-RU" sz="3000" b="1" dirty="0" smtClean="0">
                <a:latin typeface="Gabriola" pitchFamily="82" charset="0"/>
              </a:rPr>
              <a:t>Искусство рождено человеком. Образное мышление, способность к творчеству, так же как и способность создавать орудия труда, выделяет человека из царства животных.</a:t>
            </a:r>
            <a:r>
              <a:rPr lang="ru-RU" sz="3000" dirty="0" smtClean="0">
                <a:latin typeface="Gabriola" pitchFamily="82" charset="0"/>
              </a:rPr>
              <a:t> </a:t>
            </a:r>
            <a:r>
              <a:rPr lang="ru-RU" sz="3000" b="1" dirty="0" smtClean="0">
                <a:latin typeface="Gabriola" pitchFamily="82" charset="0"/>
              </a:rPr>
              <a:t>Вместе с эволюцией человека происходила и эволюция литературного героя: он усложнялся, становился более психологичным</a:t>
            </a:r>
            <a:r>
              <a:rPr lang="ru-RU" sz="3000" dirty="0" smtClean="0">
                <a:latin typeface="Gabriola" pitchFamily="82" charset="0"/>
              </a:rPr>
              <a:t>. </a:t>
            </a:r>
            <a:endParaRPr lang="ru-RU" sz="3000" dirty="0">
              <a:latin typeface="Gabriola" pitchFamily="82" charset="0"/>
            </a:endParaRPr>
          </a:p>
        </p:txBody>
      </p:sp>
      <p:pic>
        <p:nvPicPr>
          <p:cNvPr id="13314" name="Picture 2" descr="Картинка 3 из 5788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143380"/>
            <a:ext cx="5076825" cy="246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332656"/>
            <a:ext cx="7848872" cy="563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Gabriola" pitchFamily="82" charset="0"/>
              </a:rPr>
              <a:t>          Такая «разность» героинь прежде всего объясняется временем написания произведений. Девушка конца </a:t>
            </a:r>
            <a:r>
              <a:rPr lang="en-US" sz="2400" dirty="0" smtClean="0">
                <a:latin typeface="Gabriola" pitchFamily="82" charset="0"/>
              </a:rPr>
              <a:t>XVIII</a:t>
            </a:r>
            <a:r>
              <a:rPr lang="ru-RU" sz="2400" dirty="0" smtClean="0">
                <a:latin typeface="Gabriola" pitchFamily="82" charset="0"/>
              </a:rPr>
              <a:t> – начала </a:t>
            </a:r>
            <a:r>
              <a:rPr lang="en-US" sz="2400" dirty="0" smtClean="0">
                <a:latin typeface="Gabriola" pitchFamily="82" charset="0"/>
              </a:rPr>
              <a:t>XIX</a:t>
            </a:r>
            <a:r>
              <a:rPr lang="ru-RU" sz="2400" dirty="0" smtClean="0">
                <a:latin typeface="Gabriola" pitchFamily="82" charset="0"/>
              </a:rPr>
              <a:t> века несёт в себе патриархальные ценности предшествующих столетий. Невозможно представить, чтобы она отказалась выходить замуж и, пожертвовав семьёй, предпочла карьеру, любимое дело, авантюры. Она может быть только ведомой – слушаться сначала отца, старшего брата, а потом мужа. Свобода выбора и желаний не стоит перед ней. Зато женщина начала </a:t>
            </a:r>
            <a:r>
              <a:rPr lang="en-US" sz="2400" dirty="0" smtClean="0">
                <a:latin typeface="Gabriola" pitchFamily="82" charset="0"/>
              </a:rPr>
              <a:t>XX </a:t>
            </a:r>
            <a:r>
              <a:rPr lang="ru-RU" sz="2400" dirty="0" smtClean="0">
                <a:latin typeface="Gabriola" pitchFamily="82" charset="0"/>
              </a:rPr>
              <a:t>века уже стала гораздо более самостоятельной – она борется за свои политические права, играет в общественной жизни всё большую роль, становится несравненно более независимой.</a:t>
            </a:r>
          </a:p>
          <a:p>
            <a:pPr>
              <a:buNone/>
            </a:pPr>
            <a:r>
              <a:rPr lang="ru-RU" sz="2400" dirty="0" smtClean="0">
                <a:latin typeface="Gabriola" pitchFamily="82" charset="0"/>
              </a:rPr>
              <a:t>	Проходит время, меняется литература, а с ней и литературные образы. Безусловно, женщина XX века разительно отличается от женщины XIX века. Современная женщина всё больше ощущает свою силу и независимость, сама делает выбор и принимает решения. Всё это хорошо видно на примере образов Светланы и Рады.</a:t>
            </a:r>
          </a:p>
          <a:p>
            <a:r>
              <a:rPr lang="ru-RU" sz="2400" dirty="0" smtClean="0">
                <a:latin typeface="Gabriola" pitchFamily="82" charset="0"/>
              </a:rPr>
              <a:t> 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0"/>
            <a:ext cx="7992888" cy="36004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abriola" pitchFamily="82" charset="0"/>
              </a:rPr>
              <a:t>В данном исследовании мы остановимся лишь на одном узком аспекте историко-литературного процесса - как происходила эволюция женского образа в русской литературе </a:t>
            </a:r>
            <a:r>
              <a:rPr lang="en-US" dirty="0" smtClean="0">
                <a:latin typeface="Gabriola" pitchFamily="82" charset="0"/>
              </a:rPr>
              <a:t>XIX</a:t>
            </a:r>
            <a:r>
              <a:rPr lang="ru-RU" dirty="0" smtClean="0">
                <a:latin typeface="Gabriola" pitchFamily="82" charset="0"/>
              </a:rPr>
              <a:t>-</a:t>
            </a:r>
            <a:r>
              <a:rPr lang="en-US" dirty="0" smtClean="0">
                <a:latin typeface="Gabriola" pitchFamily="82" charset="0"/>
              </a:rPr>
              <a:t>XX</a:t>
            </a:r>
            <a:r>
              <a:rPr lang="ru-RU" dirty="0" smtClean="0">
                <a:latin typeface="Gabriola" pitchFamily="82" charset="0"/>
              </a:rPr>
              <a:t> веков на примере двух произведений – это баллада Н. В. Жуковского «Светлана», написанная в первой четверти </a:t>
            </a:r>
            <a:r>
              <a:rPr lang="en-US" dirty="0" smtClean="0">
                <a:latin typeface="Gabriola" pitchFamily="82" charset="0"/>
              </a:rPr>
              <a:t>XIX</a:t>
            </a:r>
            <a:r>
              <a:rPr lang="ru-RU" dirty="0" smtClean="0">
                <a:latin typeface="Gabriola" pitchFamily="82" charset="0"/>
              </a:rPr>
              <a:t> века, и повесть Максима Горького «Макар </a:t>
            </a:r>
            <a:r>
              <a:rPr lang="ru-RU" dirty="0" err="1" smtClean="0">
                <a:latin typeface="Gabriola" pitchFamily="82" charset="0"/>
              </a:rPr>
              <a:t>Чудра</a:t>
            </a:r>
            <a:r>
              <a:rPr lang="ru-RU" dirty="0" smtClean="0">
                <a:latin typeface="Gabriola" pitchFamily="82" charset="0"/>
              </a:rPr>
              <a:t>», которая была создана столетие спустя. И то, и другое произведение относятся к литературному направлению романтизма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5362" name="Picture 2" descr="Картинка 16 из 3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357694"/>
            <a:ext cx="4211960" cy="2140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332656"/>
            <a:ext cx="4265624" cy="60486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500" dirty="0" smtClean="0">
                <a:latin typeface="Gabriola" pitchFamily="82" charset="0"/>
              </a:rPr>
              <a:t>     Границы </a:t>
            </a:r>
            <a:r>
              <a:rPr lang="en-US" sz="4500" dirty="0" smtClean="0">
                <a:latin typeface="Gabriola" pitchFamily="82" charset="0"/>
              </a:rPr>
              <a:t>XIX</a:t>
            </a:r>
            <a:r>
              <a:rPr lang="ru-RU" sz="4500" dirty="0" smtClean="0">
                <a:latin typeface="Gabriola" pitchFamily="82" charset="0"/>
              </a:rPr>
              <a:t> века в культуре не совпадают с календарными рамками, поскольку историко-литературный и исторический процессы определяются не датами как таковыми, а теми или иными событиями, оказавшими существенное влияние на поступательный ход развития общества. Это Французская Буржуазная Революция, вступление Запада на путь капиталистического развития, Парижская </a:t>
            </a:r>
            <a:r>
              <a:rPr lang="ru-RU" sz="4500" dirty="0" err="1" smtClean="0">
                <a:latin typeface="Gabriola" pitchFamily="82" charset="0"/>
              </a:rPr>
              <a:t>комунна</a:t>
            </a:r>
            <a:r>
              <a:rPr lang="ru-RU" sz="4500" dirty="0" smtClean="0">
                <a:latin typeface="Gabriola" pitchFamily="82" charset="0"/>
              </a:rPr>
              <a:t> - восстание рабочих было потоплено в крови.</a:t>
            </a:r>
          </a:p>
          <a:p>
            <a:endParaRPr lang="ru-RU" dirty="0"/>
          </a:p>
        </p:txBody>
      </p:sp>
      <p:pic>
        <p:nvPicPr>
          <p:cNvPr id="16386" name="Picture 2" descr="http://kolyan.net/uploads/posts/2012-03/1332161997_commonrussianpeople_9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45638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3212976"/>
            <a:ext cx="7848872" cy="46634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abriola" pitchFamily="82" charset="0"/>
              </a:rPr>
              <a:t>Романтизм – это субъективное, идеалистическое </a:t>
            </a:r>
            <a:r>
              <a:rPr lang="ru-RU" dirty="0" err="1" smtClean="0">
                <a:latin typeface="Gabriola" pitchFamily="82" charset="0"/>
              </a:rPr>
              <a:t>искусствово</a:t>
            </a:r>
            <a:r>
              <a:rPr lang="ru-RU" dirty="0" smtClean="0">
                <a:latin typeface="Gabriola" pitchFamily="82" charset="0"/>
              </a:rPr>
              <a:t>, сосредоточенное на внутреннем мире личности. Идеалистический порыв к бесконечному как одна из характеристик идейно-эстетических позиции романтиков является реакцией на скептицизм, рационализм, холодную рассудочность Просвещения. Они мечтали о торжестве идеалов гармонии во всем человеческом обществе. </a:t>
            </a:r>
          </a:p>
        </p:txBody>
      </p:sp>
      <p:pic>
        <p:nvPicPr>
          <p:cNvPr id="17410" name="Picture 2" descr="C:\Users\Пользователь\Desktop\091baa04400825e0a5b7ba89d7eb33e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873724" cy="291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908720"/>
            <a:ext cx="4337632" cy="466344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Gabriola" pitchFamily="82" charset="0"/>
              </a:rPr>
              <a:t>Романтики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изобразили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новый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тип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личности</a:t>
            </a:r>
            <a:r>
              <a:rPr lang="en-US" dirty="0" smtClean="0">
                <a:latin typeface="Gabriola" pitchFamily="82" charset="0"/>
              </a:rPr>
              <a:t> – </a:t>
            </a:r>
            <a:r>
              <a:rPr lang="en-US" dirty="0" err="1" smtClean="0">
                <a:latin typeface="Gabriola" pitchFamily="82" charset="0"/>
              </a:rPr>
              <a:t>мятежный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молодой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романтический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герой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несущий</a:t>
            </a:r>
            <a:r>
              <a:rPr lang="en-US" dirty="0" smtClean="0">
                <a:latin typeface="Gabriola" pitchFamily="82" charset="0"/>
              </a:rPr>
              <a:t> в </a:t>
            </a:r>
            <a:r>
              <a:rPr lang="en-US" dirty="0" err="1" smtClean="0">
                <a:latin typeface="Gabriola" pitchFamily="82" charset="0"/>
              </a:rPr>
              <a:t>себе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конфликт</a:t>
            </a:r>
            <a:r>
              <a:rPr lang="en-US" dirty="0" smtClean="0">
                <a:latin typeface="Gabriola" pitchFamily="82" charset="0"/>
              </a:rPr>
              <a:t> с </a:t>
            </a:r>
            <a:r>
              <a:rPr lang="en-US" dirty="0" err="1" smtClean="0">
                <a:latin typeface="Gabriola" pitchFamily="82" charset="0"/>
              </a:rPr>
              <a:t>миром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принципиально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неразрешимый</a:t>
            </a:r>
            <a:r>
              <a:rPr lang="en-US" dirty="0" smtClean="0">
                <a:latin typeface="Gabriola" pitchFamily="82" charset="0"/>
              </a:rPr>
              <a:t>. </a:t>
            </a:r>
            <a:r>
              <a:rPr lang="en-US" dirty="0" err="1" smtClean="0">
                <a:latin typeface="Gabriola" pitchFamily="82" charset="0"/>
              </a:rPr>
              <a:t>Для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него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характерно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максималистское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стремление</a:t>
            </a:r>
            <a:r>
              <a:rPr lang="en-US" dirty="0" smtClean="0">
                <a:latin typeface="Gabriola" pitchFamily="82" charset="0"/>
              </a:rPr>
              <a:t> к </a:t>
            </a:r>
            <a:r>
              <a:rPr lang="en-US" dirty="0" err="1" smtClean="0">
                <a:latin typeface="Gabriola" pitchFamily="82" charset="0"/>
              </a:rPr>
              <a:t>абсолюту</a:t>
            </a:r>
            <a:r>
              <a:rPr lang="en-US" dirty="0" smtClean="0">
                <a:latin typeface="Gabriola" pitchFamily="82" charset="0"/>
              </a:rPr>
              <a:t> – к </a:t>
            </a:r>
            <a:r>
              <a:rPr lang="en-US" dirty="0" err="1" smtClean="0">
                <a:latin typeface="Gabriola" pitchFamily="82" charset="0"/>
              </a:rPr>
              <a:t>абсолютной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Вере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Любви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Свободе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абсолютной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самореализации</a:t>
            </a:r>
            <a:r>
              <a:rPr lang="en-US" dirty="0" smtClean="0">
                <a:latin typeface="Gabriola" pitchFamily="82" charset="0"/>
              </a:rPr>
              <a:t>. 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18434" name="Picture 2" descr="Картинка 7 из 1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252028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332656"/>
            <a:ext cx="7416824" cy="583264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Gabriola" pitchFamily="82" charset="0"/>
              </a:rPr>
              <a:t>Достижения романтиков: им, как никому другому, удалось познать глубину человеческого сердца. Им принадлежат величайшие достижения в области психологизма, в изображении этого неразрешимого противоречия. 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19458" name="Picture 2" descr="Картинка 11 из 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96952"/>
            <a:ext cx="507682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836712"/>
            <a:ext cx="3657600" cy="5566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Gabriola" pitchFamily="82" charset="0"/>
              </a:rPr>
              <a:t>     В русской литературе появление романтизма связывают с именем Александра Васильевича Жуковского. В данном исследовании мы обращаемся к его поэме «Светлана», названной так по имени главной героини. </a:t>
            </a:r>
          </a:p>
          <a:p>
            <a:endParaRPr lang="ru-RU" dirty="0">
              <a:latin typeface="Gabriola" pitchFamily="82" charset="0"/>
            </a:endParaRPr>
          </a:p>
        </p:txBody>
      </p:sp>
      <p:pic>
        <p:nvPicPr>
          <p:cNvPr id="20482" name="Picture 2" descr="Картинка 7 из 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31735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620688"/>
            <a:ext cx="4265624" cy="5566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Gabriola" pitchFamily="82" charset="0"/>
              </a:rPr>
              <a:t>     В начале поэмы Жуковский показывает безутешную девушку, которая долгое время ждет своего любимого. Она боится трагического исхода событий и не может не думать о самом плохом.</a:t>
            </a:r>
          </a:p>
          <a:p>
            <a:pPr>
              <a:buNone/>
            </a:pPr>
            <a:r>
              <a:rPr lang="ru-RU" dirty="0" smtClean="0">
                <a:latin typeface="Gabriola" pitchFamily="82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Gabriola" pitchFamily="82" charset="0"/>
              </a:rPr>
              <a:t>     </a:t>
            </a:r>
            <a:r>
              <a:rPr lang="en-US" dirty="0" err="1" smtClean="0">
                <a:latin typeface="Gabriola" pitchFamily="82" charset="0"/>
              </a:rPr>
              <a:t>Как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могу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подружки</a:t>
            </a:r>
            <a:r>
              <a:rPr lang="en-US" dirty="0" smtClean="0">
                <a:latin typeface="Gabriola" pitchFamily="82" charset="0"/>
              </a:rPr>
              <a:t>, </a:t>
            </a:r>
            <a:r>
              <a:rPr lang="en-US" dirty="0" err="1" smtClean="0">
                <a:latin typeface="Gabriola" pitchFamily="82" charset="0"/>
              </a:rPr>
              <a:t>петь</a:t>
            </a:r>
            <a:r>
              <a:rPr lang="en-US" dirty="0" smtClean="0">
                <a:latin typeface="Gabriola" pitchFamily="82" charset="0"/>
              </a:rPr>
              <a:t>?</a:t>
            </a:r>
            <a:br>
              <a:rPr lang="en-US" dirty="0" smtClean="0">
                <a:latin typeface="Gabriola" pitchFamily="82" charset="0"/>
              </a:rPr>
            </a:br>
            <a:r>
              <a:rPr lang="en-US" dirty="0" err="1" smtClean="0">
                <a:latin typeface="Gabriola" pitchFamily="82" charset="0"/>
              </a:rPr>
              <a:t>Милый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друг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далеко</a:t>
            </a:r>
            <a:r>
              <a:rPr lang="en-US" dirty="0" smtClean="0">
                <a:latin typeface="Gabriola" pitchFamily="82" charset="0"/>
              </a:rPr>
              <a:t>;</a:t>
            </a:r>
            <a:br>
              <a:rPr lang="en-US" dirty="0" smtClean="0">
                <a:latin typeface="Gabriola" pitchFamily="82" charset="0"/>
              </a:rPr>
            </a:br>
            <a:r>
              <a:rPr lang="en-US" dirty="0" err="1" smtClean="0">
                <a:latin typeface="Gabriola" pitchFamily="82" charset="0"/>
              </a:rPr>
              <a:t>Мне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судьбина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умереть</a:t>
            </a:r>
            <a:r>
              <a:rPr lang="en-US" dirty="0" smtClean="0">
                <a:latin typeface="Gabriola" pitchFamily="82" charset="0"/>
              </a:rPr>
              <a:t/>
            </a:r>
            <a:br>
              <a:rPr lang="en-US" dirty="0" smtClean="0">
                <a:latin typeface="Gabriola" pitchFamily="82" charset="0"/>
              </a:rPr>
            </a:br>
            <a:r>
              <a:rPr lang="en-US" dirty="0" smtClean="0">
                <a:latin typeface="Gabriola" pitchFamily="82" charset="0"/>
              </a:rPr>
              <a:t>В </a:t>
            </a:r>
            <a:r>
              <a:rPr lang="en-US" dirty="0" err="1" smtClean="0">
                <a:latin typeface="Gabriola" pitchFamily="82" charset="0"/>
              </a:rPr>
              <a:t>грусти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dirty="0" err="1" smtClean="0">
                <a:latin typeface="Gabriola" pitchFamily="82" charset="0"/>
              </a:rPr>
              <a:t>одинокой</a:t>
            </a:r>
            <a:r>
              <a:rPr lang="en-US" dirty="0" smtClean="0">
                <a:latin typeface="Gabriola" pitchFamily="82" charset="0"/>
              </a:rPr>
              <a:t>.</a:t>
            </a:r>
            <a:br>
              <a:rPr lang="en-US" dirty="0" smtClean="0">
                <a:latin typeface="Gabriola" pitchFamily="8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1506" name="Picture 2" descr="Картинка 8 из 41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52839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</TotalTime>
  <Words>971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Женский образ в литературе XIX – XX веков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Гимназия №4</cp:lastModifiedBy>
  <cp:revision>20</cp:revision>
  <dcterms:modified xsi:type="dcterms:W3CDTF">2012-05-18T04:41:08Z</dcterms:modified>
</cp:coreProperties>
</file>