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75" r:id="rId12"/>
    <p:sldId id="265" r:id="rId13"/>
    <p:sldId id="266" r:id="rId14"/>
    <p:sldId id="276" r:id="rId15"/>
    <p:sldId id="267" r:id="rId16"/>
    <p:sldId id="268" r:id="rId17"/>
    <p:sldId id="277" r:id="rId18"/>
    <p:sldId id="269" r:id="rId19"/>
    <p:sldId id="270" r:id="rId20"/>
    <p:sldId id="271" r:id="rId21"/>
    <p:sldId id="278" r:id="rId22"/>
    <p:sldId id="272" r:id="rId23"/>
    <p:sldId id="273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18BD-8755-4ABC-9E6F-15C0BA18F8B8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A401A-77D0-430F-BE2F-BADBA4145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2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24BEE-A388-4232-BD5D-CF49BB3C817E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67A4-8C99-4825-B0AD-6860E570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24BEE-A388-4232-BD5D-CF49BB3C817E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67A4-8C99-4825-B0AD-6860E570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24BEE-A388-4232-BD5D-CF49BB3C817E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67A4-8C99-4825-B0AD-6860E570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24BEE-A388-4232-BD5D-CF49BB3C817E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67A4-8C99-4825-B0AD-6860E570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24BEE-A388-4232-BD5D-CF49BB3C817E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67A4-8C99-4825-B0AD-6860E570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24BEE-A388-4232-BD5D-CF49BB3C817E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67A4-8C99-4825-B0AD-6860E570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24BEE-A388-4232-BD5D-CF49BB3C817E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67A4-8C99-4825-B0AD-6860E570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24BEE-A388-4232-BD5D-CF49BB3C817E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67A4-8C99-4825-B0AD-6860E570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24BEE-A388-4232-BD5D-CF49BB3C817E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67A4-8C99-4825-B0AD-6860E570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24BEE-A388-4232-BD5D-CF49BB3C817E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67A4-8C99-4825-B0AD-6860E570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24BEE-A388-4232-BD5D-CF49BB3C817E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67A4-8C99-4825-B0AD-6860E570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6024BEE-A388-4232-BD5D-CF49BB3C817E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A2567A4-8C99-4825-B0AD-6860E5703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3.png"/><Relationship Id="rId5" Type="http://schemas.openxmlformats.org/officeDocument/2006/relationships/image" Target="../media/image45.jpeg"/><Relationship Id="rId10" Type="http://schemas.openxmlformats.org/officeDocument/2006/relationships/image" Target="../media/image1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85926"/>
            <a:ext cx="5000628" cy="1470025"/>
          </a:xfrm>
        </p:spPr>
        <p:txBody>
          <a:bodyPr>
            <a:noAutofit/>
          </a:bodyPr>
          <a:lstStyle/>
          <a:p>
            <a:r>
              <a:rPr lang="ru-RU" b="1" i="1" dirty="0" smtClean="0"/>
              <a:t>«Сердечная недостаточность –это болезнь нашего времени.» 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929198"/>
            <a:ext cx="8572560" cy="1357322"/>
          </a:xfrm>
        </p:spPr>
        <p:txBody>
          <a:bodyPr/>
          <a:lstStyle/>
          <a:p>
            <a:r>
              <a:rPr lang="ru-RU" u="sng" dirty="0" smtClean="0">
                <a:solidFill>
                  <a:schemeClr val="tx1">
                    <a:lumMod val="75000"/>
                  </a:schemeClr>
                </a:solidFill>
              </a:rPr>
              <a:t>Нравственные уроки повести А. Алексина "Безумная Евдокия"»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icture 2" descr="H:\Documents and Settings\Aida\Рабочий стол\клипарты рамки фончики\kniga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6" y="714356"/>
            <a:ext cx="4310064" cy="43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kustod_1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4214810" cy="591967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929058" y="571480"/>
            <a:ext cx="5072066" cy="1571629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Рассказчик </a:t>
            </a:r>
            <a:r>
              <a:rPr lang="ru-RU" sz="2400" dirty="0"/>
              <a:t>в повести- отец </a:t>
            </a:r>
            <a:r>
              <a:rPr lang="ru-RU" sz="2400" dirty="0" smtClean="0"/>
              <a:t>Оли- пытается </a:t>
            </a:r>
            <a:r>
              <a:rPr lang="ru-RU" sz="2400" dirty="0"/>
              <a:t>разобраться </a:t>
            </a:r>
            <a:r>
              <a:rPr lang="ru-RU" sz="2400" dirty="0" smtClean="0"/>
              <a:t>в истоках несчастий семьи, анализирует…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643446"/>
            <a:ext cx="1882471" cy="177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Выноска-облако 11"/>
          <p:cNvSpPr/>
          <p:nvPr/>
        </p:nvSpPr>
        <p:spPr>
          <a:xfrm rot="20284638">
            <a:off x="4887274" y="1775434"/>
            <a:ext cx="2639953" cy="2040234"/>
          </a:xfrm>
          <a:prstGeom prst="cloud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….свое отношение к дочери 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Выноска-облако 17"/>
          <p:cNvSpPr/>
          <p:nvPr/>
        </p:nvSpPr>
        <p:spPr>
          <a:xfrm rot="1529467">
            <a:off x="6623434" y="2643135"/>
            <a:ext cx="2873775" cy="2432001"/>
          </a:xfrm>
          <a:prstGeom prst="cloud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…отношение дочери  к людям..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 rot="20247053" flipH="1">
            <a:off x="3262800" y="2945465"/>
            <a:ext cx="2505820" cy="2252952"/>
          </a:xfrm>
          <a:prstGeom prst="cloud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…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события, свои мысли, поведение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аписная книжка 3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829050"/>
            <a:ext cx="4210050" cy="30289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Рисунок 10" descr="гитар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7962">
            <a:off x="4217542" y="1810707"/>
            <a:ext cx="3588601" cy="20813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214546" y="857232"/>
            <a:ext cx="5000660" cy="63976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Отец и мать Оли работали в конструкторском бюро.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2786058"/>
            <a:ext cx="3643306" cy="2786082"/>
          </a:xfrm>
        </p:spPr>
        <p:txBody>
          <a:bodyPr/>
          <a:lstStyle/>
          <a:p>
            <a:pPr indent="0" algn="ctr">
              <a:buNone/>
            </a:pPr>
            <a:r>
              <a:rPr lang="ru-RU" dirty="0" smtClean="0"/>
              <a:t> В молодости отец писал фантастические романы, которые никто не печатал.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429124" y="3286124"/>
            <a:ext cx="4541841" cy="3214710"/>
          </a:xfrm>
        </p:spPr>
        <p:txBody>
          <a:bodyPr/>
          <a:lstStyle/>
          <a:p>
            <a:pPr indent="0" algn="ctr">
              <a:buNone/>
            </a:pPr>
            <a:r>
              <a:rPr lang="ru-RU" dirty="0" smtClean="0"/>
              <a:t>Мама любила петь, была живой и непосредственной, ее непосредственность покоряла. Синонимом ей была честность.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D:\ОЛЬГА АЛЕКСЕЕВНА\иллюстрации\картинки к мультимедийке\люди\женщина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000108"/>
            <a:ext cx="1921990" cy="1834627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1" y="857232"/>
            <a:ext cx="211968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43843">
            <a:off x="461396" y="903299"/>
            <a:ext cx="4214842" cy="469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 rot="20721307">
            <a:off x="1129269" y="1251136"/>
            <a:ext cx="3674987" cy="435008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Она 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не могла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поступить 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иначе, меня полгода держали в больнице. Разве она могла обмануть мои  и твои ожидания? Спасибо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ей..!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4857752" y="2428868"/>
            <a:ext cx="4286248" cy="3951288"/>
          </a:xfrm>
        </p:spPr>
        <p:txBody>
          <a:bodyPr/>
          <a:lstStyle/>
          <a:p>
            <a:pPr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«Спасибо ей»…</a:t>
            </a:r>
          </a:p>
          <a:p>
            <a:pPr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Эта роковая  фраза перекинула мост в тот страшный день… Мост длиною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в шестнадцать лет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и два месяца…</a:t>
            </a:r>
          </a:p>
          <a:p>
            <a:endParaRPr lang="ru-RU" dirty="0"/>
          </a:p>
        </p:txBody>
      </p:sp>
      <p:pic>
        <p:nvPicPr>
          <p:cNvPr id="5" name="Рисунок 4" descr="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500042"/>
            <a:ext cx="3081658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6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6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Оленька глазами отца.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429388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Он  </a:t>
            </a:r>
            <a:r>
              <a:rPr lang="ru-RU" dirty="0"/>
              <a:t>замечал в дочери только </a:t>
            </a:r>
            <a:r>
              <a:rPr lang="ru-RU" dirty="0" smtClean="0"/>
              <a:t>положительное;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читал</a:t>
            </a:r>
            <a:r>
              <a:rPr lang="ru-RU" dirty="0"/>
              <a:t>, что она не такая как все, </a:t>
            </a:r>
            <a:r>
              <a:rPr lang="ru-RU" dirty="0" smtClean="0"/>
              <a:t>она необыкновенная;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оправдывал ее в любой </a:t>
            </a:r>
            <a:r>
              <a:rPr lang="ru-RU" dirty="0" smtClean="0"/>
              <a:t>ситуации;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«В семье, состоящей из трех человек центром семьи и ее лицом стала </a:t>
            </a:r>
            <a:r>
              <a:rPr lang="ru-RU" dirty="0" smtClean="0"/>
              <a:t>дочь - она </a:t>
            </a:r>
            <a:r>
              <a:rPr lang="ru-RU" dirty="0"/>
              <a:t>заслужила это </a:t>
            </a:r>
            <a:r>
              <a:rPr lang="ru-RU" dirty="0" smtClean="0"/>
              <a:t>право;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Нелегко нашей </a:t>
            </a:r>
            <a:r>
              <a:rPr lang="ru-RU" u="sng" dirty="0">
                <a:solidFill>
                  <a:srgbClr val="FF0000"/>
                </a:solidFill>
              </a:rPr>
              <a:t>талантливой дочери среди</a:t>
            </a:r>
            <a:r>
              <a:rPr lang="ru-RU" dirty="0">
                <a:solidFill>
                  <a:srgbClr val="FF0000"/>
                </a:solidFill>
              </a:rPr>
              <a:t> людей </a:t>
            </a:r>
            <a:r>
              <a:rPr lang="ru-RU" u="sng" dirty="0">
                <a:solidFill>
                  <a:srgbClr val="FF0000"/>
                </a:solidFill>
              </a:rPr>
              <a:t>обыкновенных</a:t>
            </a:r>
            <a:r>
              <a:rPr lang="ru-RU" dirty="0">
                <a:solidFill>
                  <a:srgbClr val="FF0000"/>
                </a:solidFill>
              </a:rPr>
              <a:t>». </a:t>
            </a: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85860"/>
            <a:ext cx="2786082" cy="425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18"/>
            <a:ext cx="9144000" cy="4614863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Отец Оленьки в начале повести  не умел вглядываться в человеческие лица. </a:t>
            </a:r>
          </a:p>
          <a:p>
            <a:pPr indent="0">
              <a:buNone/>
            </a:pPr>
            <a:r>
              <a:rPr lang="ru-RU" dirty="0" smtClean="0"/>
              <a:t>Всех он видел такими, какими “подавала” их Оленька,- в негативном плане.</a:t>
            </a:r>
          </a:p>
          <a:p>
            <a:pPr indent="0">
              <a:buNone/>
            </a:pPr>
            <a:r>
              <a:rPr lang="ru-RU" dirty="0" smtClean="0"/>
              <a:t> “…именно они, те трое(Евдокия Савельевна, Люся и Боря)…были причиной частых страданий и слез дочери”.</a:t>
            </a:r>
          </a:p>
          <a:p>
            <a:pPr lvl="2" indent="0">
              <a:buNone/>
            </a:pPr>
            <a:r>
              <a:rPr lang="ru-RU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“ Оля всегда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во всем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была права”. </a:t>
            </a:r>
          </a:p>
          <a:p>
            <a:endParaRPr lang="ru-RU" dirty="0"/>
          </a:p>
        </p:txBody>
      </p:sp>
      <p:pic>
        <p:nvPicPr>
          <p:cNvPr id="7" name="Рисунок 6" descr="p17_russki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3" y="3929066"/>
            <a:ext cx="3682997" cy="27622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ОЛЬГА АЛЕКСЕЕВНА\иллюстрации\картинки к мультимедийке\люди\женщина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00372"/>
            <a:ext cx="2357454" cy="25336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643578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/>
              <a:t>Мама  Надя  часто соглашалась с дочерью, но ее размышления говорят о цельности и глубине ее натуры, о чуткости души.</a:t>
            </a:r>
            <a:endParaRPr lang="ru-RU" sz="2400" u="sng" dirty="0"/>
          </a:p>
        </p:txBody>
      </p:sp>
      <p:sp>
        <p:nvSpPr>
          <p:cNvPr id="7" name="Выноска-облако 6"/>
          <p:cNvSpPr/>
          <p:nvPr/>
        </p:nvSpPr>
        <p:spPr>
          <a:xfrm rot="19443633" flipH="1">
            <a:off x="-20303" y="3297218"/>
            <a:ext cx="2676536" cy="1857388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“Надо считаться с людьми”</a:t>
            </a:r>
            <a:r>
              <a:rPr lang="ru-RU" sz="2400" dirty="0" smtClean="0"/>
              <a:t>; </a:t>
            </a:r>
            <a:endParaRPr lang="ru-RU" sz="2400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3357554" y="214290"/>
            <a:ext cx="5286412" cy="214314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“Когда слишком много ликуешь, не мешало бы вовремя спохватиться и подумать о том, что кому-то сейчас впору заплакать..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1385191">
            <a:off x="5348057" y="2244364"/>
            <a:ext cx="3836393" cy="319861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… упиваясь собственным горем, </a:t>
            </a:r>
            <a:b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не мешает подумать, что у кого-то в душе праздник, который, может быть, </a:t>
            </a:r>
            <a:b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не повторится.</a:t>
            </a:r>
            <a:b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Надо считаться с людьми”.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 rot="20666904" flipH="1">
            <a:off x="191438" y="883341"/>
            <a:ext cx="3076576" cy="1881931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“Друзей легче потерять, чем найти “</a:t>
            </a:r>
            <a:endParaRPr lang="ru-RU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66"/>
            <a:ext cx="8229600" cy="857256"/>
          </a:xfrm>
        </p:spPr>
        <p:txBody>
          <a:bodyPr/>
          <a:lstStyle/>
          <a:p>
            <a:r>
              <a:rPr lang="ru-RU" sz="3600" dirty="0" smtClean="0"/>
              <a:t>Родители Оли и Евдокия Савельевна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142984"/>
            <a:ext cx="5572132" cy="3951288"/>
          </a:xfrm>
        </p:spPr>
        <p:txBody>
          <a:bodyPr>
            <a:noAutofit/>
          </a:bodyPr>
          <a:lstStyle/>
          <a:p>
            <a:pPr indent="0">
              <a:buFont typeface="Wingdings" pitchFamily="2" charset="2"/>
              <a:buChar char="Ø"/>
            </a:pPr>
            <a:r>
              <a:rPr lang="ru-RU" sz="2400" dirty="0" smtClean="0"/>
              <a:t>родители </a:t>
            </a:r>
            <a:r>
              <a:rPr lang="ru-RU" sz="2400" dirty="0"/>
              <a:t>относятся </a:t>
            </a:r>
            <a:r>
              <a:rPr lang="ru-RU" sz="2400" dirty="0" smtClean="0"/>
              <a:t>негативно;</a:t>
            </a:r>
          </a:p>
          <a:p>
            <a:pPr indent="0">
              <a:buFont typeface="Wingdings" pitchFamily="2" charset="2"/>
              <a:buChar char="Ø"/>
            </a:pPr>
            <a:r>
              <a:rPr lang="ru-RU" sz="2400" dirty="0" smtClean="0"/>
              <a:t>смотрят </a:t>
            </a:r>
            <a:r>
              <a:rPr lang="ru-RU" sz="2400" dirty="0"/>
              <a:t>на нее глазами </a:t>
            </a:r>
            <a:r>
              <a:rPr lang="ru-RU" sz="2400" dirty="0" smtClean="0"/>
              <a:t>Оленьки;</a:t>
            </a:r>
          </a:p>
          <a:p>
            <a:pPr indent="0">
              <a:buFont typeface="Wingdings" pitchFamily="2" charset="2"/>
              <a:buChar char="Ø"/>
            </a:pPr>
            <a:r>
              <a:rPr lang="ru-RU" sz="2400" dirty="0" smtClean="0"/>
              <a:t>поступки </a:t>
            </a:r>
            <a:r>
              <a:rPr lang="ru-RU" sz="2400" dirty="0"/>
              <a:t>учительницы им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не понятны;</a:t>
            </a:r>
          </a:p>
          <a:p>
            <a:pPr indent="0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Называют ее «безумной</a:t>
            </a:r>
            <a:r>
              <a:rPr lang="ru-RU" sz="2400" dirty="0" smtClean="0"/>
              <a:t>»; </a:t>
            </a:r>
            <a:r>
              <a:rPr lang="ru-RU" sz="2400" dirty="0"/>
              <a:t>потому что </a:t>
            </a:r>
            <a:r>
              <a:rPr lang="ru-RU" sz="2400" dirty="0" smtClean="0"/>
              <a:t>та, по их мнению, не </a:t>
            </a:r>
            <a:r>
              <a:rPr lang="ru-RU" sz="2400" dirty="0"/>
              <a:t>желает замечать Олин </a:t>
            </a:r>
            <a:r>
              <a:rPr lang="ru-RU" sz="2400" dirty="0" smtClean="0"/>
              <a:t>талант;</a:t>
            </a:r>
          </a:p>
          <a:p>
            <a:pPr indent="0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предпочитает менее одаренных детей</a:t>
            </a:r>
            <a:r>
              <a:rPr lang="ru-RU" sz="2400" dirty="0" smtClean="0"/>
              <a:t>.</a:t>
            </a:r>
          </a:p>
          <a:p>
            <a:pPr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-285784" y="5072074"/>
            <a:ext cx="9144000" cy="1254125"/>
          </a:xfrm>
        </p:spPr>
        <p:txBody>
          <a:bodyPr/>
          <a:lstStyle/>
          <a:p>
            <a:pPr indent="0" algn="ctr">
              <a:buNone/>
            </a:pPr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Родители не понимают учительницу, которая стремиться </a:t>
            </a:r>
            <a:r>
              <a:rPr lang="ru-RU" sz="2800" i="1" dirty="0" smtClean="0">
                <a:solidFill>
                  <a:srgbClr val="C00000"/>
                </a:solidFill>
              </a:rPr>
              <a:t>«сделать успех каждого, радость каждого – успехом и радостью всех». </a:t>
            </a:r>
          </a:p>
          <a:p>
            <a:pPr indent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071546"/>
            <a:ext cx="3286148" cy="410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Оля глазами Евдокии Савельевны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357562"/>
            <a:ext cx="2214578" cy="276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Выноска-облако 8"/>
          <p:cNvSpPr/>
          <p:nvPr/>
        </p:nvSpPr>
        <p:spPr>
          <a:xfrm flipH="1">
            <a:off x="2071670" y="1142984"/>
            <a:ext cx="2643206" cy="200026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..не замечает любви одноклассника Бори…</a:t>
            </a:r>
            <a:endParaRPr lang="ru-RU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724128">
            <a:off x="5003407" y="1154411"/>
            <a:ext cx="3714776" cy="178595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..ничего не делает для школы, но  всегда и везде хочет быть первой…</a:t>
            </a:r>
            <a:endParaRPr lang="ru-RU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995048">
            <a:off x="5000628" y="3000372"/>
            <a:ext cx="4143372" cy="307183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«Жить только собой – это полбеды. Гораздо страшнее, живя  только собой, затрагивать, походя, и чужие судьбы».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lang="ru-RU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 rot="20564757" flipH="1">
            <a:off x="77100" y="3728871"/>
            <a:ext cx="3286116" cy="198205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Оля растет самовлюбленной эгоисткой, думает только о себе…</a:t>
            </a:r>
            <a:endParaRPr lang="ru-RU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 rot="20564922" flipH="1">
            <a:off x="-2667" y="1405574"/>
            <a:ext cx="2143076" cy="195229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Забывает о подруге Люсе…</a:t>
            </a:r>
            <a:endParaRPr lang="ru-RU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2857520" cy="436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-142908" y="642918"/>
            <a:ext cx="4143404" cy="5715040"/>
          </a:xfrm>
        </p:spPr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ru-RU" dirty="0" smtClean="0"/>
              <a:t>Оля  </a:t>
            </a:r>
            <a:r>
              <a:rPr lang="ru-RU" dirty="0"/>
              <a:t>бездумно и безгранично злоупотребляла любовью и вниманием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близких </a:t>
            </a:r>
            <a:r>
              <a:rPr lang="ru-RU" dirty="0"/>
              <a:t>людей. </a:t>
            </a:r>
            <a:endParaRPr lang="ru-RU" dirty="0" smtClean="0"/>
          </a:p>
          <a:p>
            <a:pPr indent="0" algn="ctr">
              <a:buNone/>
            </a:pPr>
            <a:endParaRPr lang="ru-RU" dirty="0" smtClean="0"/>
          </a:p>
          <a:p>
            <a:pPr indent="0" algn="ctr">
              <a:buNone/>
            </a:pPr>
            <a:r>
              <a:rPr lang="ru-RU" dirty="0" smtClean="0"/>
              <a:t>Нечуткая </a:t>
            </a:r>
            <a:r>
              <a:rPr lang="ru-RU" dirty="0"/>
              <a:t>в человеческих взаимоотношениях,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она </a:t>
            </a:r>
            <a:r>
              <a:rPr lang="ru-RU" dirty="0"/>
              <a:t>становится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причиной </a:t>
            </a:r>
            <a:br>
              <a:rPr lang="ru-RU" dirty="0" smtClean="0"/>
            </a:br>
            <a:r>
              <a:rPr lang="ru-RU" dirty="0" smtClean="0"/>
              <a:t>безумия </a:t>
            </a:r>
            <a:r>
              <a:rPr lang="ru-RU" dirty="0"/>
              <a:t>матери и </a:t>
            </a:r>
            <a:r>
              <a:rPr lang="ru-RU" dirty="0" smtClean="0"/>
              <a:t>переворота </a:t>
            </a:r>
            <a:br>
              <a:rPr lang="ru-RU" dirty="0" smtClean="0"/>
            </a:br>
            <a:r>
              <a:rPr lang="ru-RU" dirty="0" smtClean="0"/>
              <a:t>во </a:t>
            </a:r>
            <a:r>
              <a:rPr lang="ru-RU" dirty="0"/>
              <a:t>внутреннем мире своего отца. </a:t>
            </a:r>
          </a:p>
          <a:p>
            <a:pPr indent="0" algn="ctr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4929190" y="3786190"/>
            <a:ext cx="4000496" cy="1571636"/>
          </a:xfrm>
        </p:spPr>
        <p:txBody>
          <a:bodyPr/>
          <a:lstStyle/>
          <a:p>
            <a:pPr indent="0" algn="r">
              <a:buNone/>
            </a:pPr>
            <a:r>
              <a:rPr lang="ru-RU" sz="2800" dirty="0" smtClean="0"/>
              <a:t>Главная черта характера  Оли- себялюбие, а отсюда эгоизм по отношению к окружающим ее людям.</a:t>
            </a:r>
            <a:endParaRPr lang="ru-RU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автопорт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3714776" cy="395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56"/>
            <a:ext cx="8229600" cy="4525963"/>
          </a:xfrm>
        </p:spPr>
        <p:txBody>
          <a:bodyPr/>
          <a:lstStyle/>
          <a:p>
            <a:pPr indent="0" algn="ctr">
              <a:buNone/>
            </a:pPr>
            <a:r>
              <a:rPr lang="ru-RU" dirty="0" smtClean="0"/>
              <a:t>Желание </a:t>
            </a:r>
            <a:r>
              <a:rPr lang="ru-RU" dirty="0"/>
              <a:t>любой ценой быть первым обрекает человека на </a:t>
            </a:r>
            <a:r>
              <a:rPr lang="ru-RU" dirty="0" smtClean="0"/>
              <a:t>одиночество.</a:t>
            </a:r>
          </a:p>
          <a:p>
            <a:pPr indent="0" algn="ctr">
              <a:buNone/>
            </a:pPr>
            <a:endParaRPr lang="ru-RU" dirty="0" smtClean="0"/>
          </a:p>
          <a:p>
            <a:pPr indent="0" algn="ctr">
              <a:buNone/>
            </a:pPr>
            <a:endParaRPr lang="ru-RU" dirty="0" smtClean="0"/>
          </a:p>
          <a:p>
            <a:pPr indent="0" algn="ctr">
              <a:buNone/>
            </a:pPr>
            <a:endParaRPr lang="ru-RU" dirty="0" smtClean="0"/>
          </a:p>
          <a:p>
            <a:pPr indent="0" algn="ctr">
              <a:buNone/>
            </a:pPr>
            <a:endParaRPr lang="ru-RU" dirty="0" smtClean="0"/>
          </a:p>
          <a:p>
            <a:pPr indent="0" algn="ctr">
              <a:buNone/>
            </a:pPr>
            <a:endParaRPr lang="ru-RU" dirty="0" smtClean="0"/>
          </a:p>
          <a:p>
            <a:pPr indent="0" algn="ctr">
              <a:buNone/>
            </a:pPr>
            <a:endParaRPr lang="ru-RU" dirty="0" smtClean="0"/>
          </a:p>
          <a:p>
            <a:pPr indent="0" algn="ctr">
              <a:buNone/>
            </a:pPr>
            <a:r>
              <a:rPr lang="ru-RU" b="1" dirty="0" smtClean="0"/>
              <a:t>Уважать </a:t>
            </a:r>
            <a:r>
              <a:rPr lang="ru-RU" b="1" dirty="0"/>
              <a:t>надо не талант в человеке, а самого Человека с большой буквы.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07154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“В </a:t>
            </a:r>
            <a:r>
              <a:rPr lang="ru-RU" sz="4400" dirty="0"/>
              <a:t>каждом человеке природа всходит либо злаками, либо сорной травою; пусть же он своевременно поливает первое и истребляет второе”. </a:t>
            </a:r>
            <a:endParaRPr lang="ru-RU" sz="4400" dirty="0" smtClean="0"/>
          </a:p>
          <a:p>
            <a:pPr algn="r">
              <a:buNone/>
            </a:pPr>
            <a:r>
              <a:rPr lang="ru-RU" sz="2800" dirty="0" smtClean="0"/>
              <a:t>Английский философ </a:t>
            </a:r>
            <a:r>
              <a:rPr lang="ru-RU" sz="2800" dirty="0" err="1" smtClean="0"/>
              <a:t>Фрэнсис</a:t>
            </a:r>
            <a:r>
              <a:rPr lang="ru-RU" sz="2800" dirty="0" smtClean="0"/>
              <a:t> Бэкон </a:t>
            </a:r>
            <a:endParaRPr lang="ru-RU" sz="2800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Какая она же, Евдокия Савельевна?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714356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Глазами отца в начале повести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14282" y="1428736"/>
            <a:ext cx="4500594" cy="3951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“женщина без возраста”;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Любила, “чтобы </a:t>
            </a:r>
            <a:r>
              <a:rPr lang="ru-RU" i="1" u="sng" dirty="0" smtClean="0"/>
              <a:t>все были вместе”;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i="1" u="sng" dirty="0" smtClean="0"/>
              <a:t>никого не выделяла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воспитывала своих учеников “нынешних” на примере “бывших”;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предвзято относилась к их дочери, “не замечала” ее талантливости,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организовывала  встречи с </a:t>
            </a:r>
            <a:r>
              <a:rPr lang="ru-RU" i="1" u="sng" dirty="0" smtClean="0"/>
              <a:t>разными</a:t>
            </a:r>
            <a:r>
              <a:rPr lang="ru-RU" dirty="0" smtClean="0"/>
              <a:t> людьми;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57752" y="785794"/>
            <a:ext cx="428624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Глазами отца после трагических событий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357686" y="1500174"/>
            <a:ext cx="4786314" cy="485778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   Никому не давала почувствовать свою ненужность и никчемность;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учила радоваться любым успехам товарищей.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добивалась от своих учеников </a:t>
            </a:r>
            <a:r>
              <a:rPr lang="ru-RU" b="1" i="1" u="sng" dirty="0" smtClean="0"/>
              <a:t>“таланта человечности”, который должен быть, у каждого не зависимо от дарований. Ведь каждый в своем деле должен быть мастером, художником. </a:t>
            </a:r>
            <a:endParaRPr lang="ru-RU" b="1" i="1" u="sng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71480"/>
            <a:ext cx="108654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786050" y="857232"/>
            <a:ext cx="3286148" cy="550072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трудную минуту </a:t>
            </a:r>
            <a:r>
              <a:rPr lang="ru-RU" sz="2000" b="1" dirty="0"/>
              <a:t>Евдокия Савельевна была рядом с Олей</a:t>
            </a:r>
            <a:r>
              <a:rPr lang="ru-RU" sz="2000" dirty="0"/>
              <a:t>, боясь ,что  </a:t>
            </a:r>
            <a:r>
              <a:rPr lang="ru-RU" sz="2000" u="sng" dirty="0"/>
              <a:t>“эта ноша окажется для нее непосильной</a:t>
            </a:r>
            <a:r>
              <a:rPr lang="ru-RU" sz="2000" u="sng" dirty="0" smtClean="0"/>
              <a:t>”.</a:t>
            </a:r>
          </a:p>
          <a:p>
            <a:pPr indent="0">
              <a:buNone/>
            </a:pPr>
            <a:endParaRPr lang="ru-RU" sz="2000" dirty="0" smtClean="0"/>
          </a:p>
          <a:p>
            <a:pPr indent="0">
              <a:buNone/>
            </a:pPr>
            <a:endParaRPr lang="ru-RU" sz="2000" dirty="0" smtClean="0"/>
          </a:p>
          <a:p>
            <a:pPr indent="0">
              <a:buNone/>
            </a:pPr>
            <a:r>
              <a:rPr lang="ru-RU" sz="2000" dirty="0" smtClean="0"/>
              <a:t> Но отцу сказала:</a:t>
            </a:r>
            <a:br>
              <a:rPr lang="ru-RU" sz="2000" dirty="0" smtClean="0"/>
            </a:br>
            <a:r>
              <a:rPr lang="ru-RU" sz="2000" i="1" dirty="0" smtClean="0"/>
              <a:t> </a:t>
            </a:r>
            <a:r>
              <a:rPr lang="ru-RU" sz="2000" i="1" dirty="0"/>
              <a:t>“Если вы примете </a:t>
            </a:r>
            <a:r>
              <a:rPr lang="ru-RU" sz="2000" i="1" dirty="0" smtClean="0"/>
              <a:t>сегодняшнюю </a:t>
            </a:r>
            <a:r>
              <a:rPr lang="ru-RU" sz="2000" i="1" dirty="0"/>
              <a:t>историю за </a:t>
            </a:r>
            <a:r>
              <a:rPr lang="ru-RU" sz="2000" i="1" dirty="0" smtClean="0"/>
              <a:t>случайность, </a:t>
            </a:r>
            <a:br>
              <a:rPr lang="ru-RU" sz="2000" i="1" dirty="0" smtClean="0"/>
            </a:br>
            <a:r>
              <a:rPr lang="ru-RU" sz="2000" i="1" dirty="0" smtClean="0"/>
              <a:t>она </a:t>
            </a:r>
            <a:r>
              <a:rPr lang="ru-RU" sz="2000" i="1" dirty="0"/>
              <a:t>повторится! Поверьте</a:t>
            </a:r>
            <a:r>
              <a:rPr lang="ru-RU" sz="2000" i="1" dirty="0" smtClean="0"/>
              <a:t>,</a:t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000" i="1" dirty="0"/>
              <a:t>что это так!”.</a:t>
            </a:r>
          </a:p>
          <a:p>
            <a:pPr indent="0">
              <a:buNone/>
            </a:pPr>
            <a:endParaRPr lang="ru-RU" sz="2000" dirty="0"/>
          </a:p>
        </p:txBody>
      </p:sp>
      <p:pic>
        <p:nvPicPr>
          <p:cNvPr id="10" name="Рисунок 9" descr="не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714356"/>
            <a:ext cx="3143272" cy="44704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3"/>
            <a:ext cx="3030980" cy="41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ука и ручка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6479">
            <a:off x="8140616" y="5384723"/>
            <a:ext cx="877671" cy="1057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Выводы:</a:t>
            </a: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00079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Эгоизм </a:t>
            </a:r>
            <a:r>
              <a:rPr lang="ru-RU" sz="2000" dirty="0"/>
              <a:t>постепенно превращается в жестокость, в злость не только по отношению к чужим, но и к близким. </a:t>
            </a:r>
            <a:r>
              <a:rPr lang="ru-RU" sz="2000" dirty="0" smtClean="0"/>
              <a:t>Одной </a:t>
            </a:r>
            <a:r>
              <a:rPr lang="ru-RU" sz="2000" dirty="0"/>
              <a:t>из причин </a:t>
            </a:r>
            <a:r>
              <a:rPr lang="ru-RU" sz="2000" dirty="0" smtClean="0"/>
              <a:t>эгоизма  Оли стала </a:t>
            </a:r>
            <a:r>
              <a:rPr lang="ru-RU" sz="2000" i="1" u="sng" dirty="0"/>
              <a:t>слепая любовь ее родителей. </a:t>
            </a:r>
            <a:endParaRPr lang="ru-RU" sz="2000" i="1" u="sng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</a:rPr>
              <a:t>Прежде чем назвать человека другом, нужно с ним “пуд соли съесть”: </a:t>
            </a:r>
            <a:r>
              <a:rPr lang="ru-RU" sz="2000" i="1" u="sng" dirty="0" smtClean="0">
                <a:solidFill>
                  <a:srgbClr val="FF0000"/>
                </a:solidFill>
              </a:rPr>
              <a:t>понять его отношение и к себе, и к людя</a:t>
            </a:r>
            <a:r>
              <a:rPr lang="ru-RU" sz="2000" i="1" dirty="0" smtClean="0">
                <a:solidFill>
                  <a:srgbClr val="FF0000"/>
                </a:solidFill>
              </a:rPr>
              <a:t>м</a:t>
            </a:r>
            <a:r>
              <a:rPr lang="ru-RU" sz="2000" dirty="0" smtClean="0">
                <a:solidFill>
                  <a:srgbClr val="FF0000"/>
                </a:solidFill>
              </a:rPr>
              <a:t>, чтобы знать, что он не предаст тебя.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Евдокия </a:t>
            </a:r>
            <a:r>
              <a:rPr lang="ru-RU" sz="2000" dirty="0"/>
              <a:t>Савельевна </a:t>
            </a:r>
            <a:r>
              <a:rPr lang="ru-RU" sz="2000" dirty="0" smtClean="0"/>
              <a:t> в своем поведении была </a:t>
            </a:r>
            <a:r>
              <a:rPr lang="ru-RU" sz="2000" dirty="0"/>
              <a:t>права. Она боролась за Олин характер, хотела </a:t>
            </a:r>
            <a:r>
              <a:rPr lang="ru-RU" sz="2000" i="1" u="sng" dirty="0"/>
              <a:t>сделать ее человечней и добрей</a:t>
            </a:r>
            <a:r>
              <a:rPr lang="ru-RU" sz="2000" dirty="0"/>
              <a:t>. </a:t>
            </a:r>
            <a:r>
              <a:rPr lang="ru-RU" sz="2000" dirty="0" smtClean="0"/>
              <a:t>Наши  учителя  </a:t>
            </a:r>
            <a:r>
              <a:rPr lang="ru-RU" sz="2000" dirty="0"/>
              <a:t>тоже хотят </a:t>
            </a:r>
            <a:r>
              <a:rPr lang="ru-RU" sz="2000" i="1" u="sng" dirty="0"/>
              <a:t>сделать нас добрей, </a:t>
            </a:r>
            <a:r>
              <a:rPr lang="ru-RU" sz="2000" i="1" u="sng" dirty="0" smtClean="0"/>
              <a:t>воспитать </a:t>
            </a:r>
            <a:r>
              <a:rPr lang="ru-RU" sz="2000" i="1" u="sng" dirty="0"/>
              <a:t>в нас талант человечности.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</a:rPr>
              <a:t>А.Алексин </a:t>
            </a:r>
            <a:r>
              <a:rPr lang="ru-RU" sz="2000" dirty="0">
                <a:solidFill>
                  <a:srgbClr val="FF0000"/>
                </a:solidFill>
              </a:rPr>
              <a:t>утверждает: «Тот, кто хочет быть первым </a:t>
            </a:r>
            <a:r>
              <a:rPr lang="ru-RU" sz="2000" i="1" u="sng" dirty="0">
                <a:solidFill>
                  <a:srgbClr val="FF0000"/>
                </a:solidFill>
              </a:rPr>
              <a:t>любым способом, обречен на одиночество»</a:t>
            </a:r>
            <a:r>
              <a:rPr lang="ru-RU" sz="2000" dirty="0">
                <a:solidFill>
                  <a:srgbClr val="FF0000"/>
                </a:solidFill>
              </a:rPr>
              <a:t>, мы согласны с ним.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Не </a:t>
            </a:r>
            <a:r>
              <a:rPr lang="ru-RU" sz="2000" dirty="0"/>
              <a:t>столько важно, </a:t>
            </a:r>
            <a:r>
              <a:rPr lang="ru-RU" sz="2000" i="1" u="sng" dirty="0"/>
              <a:t>кем мы станем, важно - какими</a:t>
            </a:r>
            <a:r>
              <a:rPr lang="ru-RU" sz="2000" dirty="0"/>
              <a:t>. Надо помнить слова Олиной мамы: </a:t>
            </a:r>
            <a:r>
              <a:rPr lang="ru-RU" sz="2000" i="1" u="sng" dirty="0"/>
              <a:t>“Надо считаться с людьми”.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</a:rPr>
              <a:t>Нужно  </a:t>
            </a:r>
            <a:r>
              <a:rPr lang="ru-RU" sz="2000" dirty="0">
                <a:solidFill>
                  <a:srgbClr val="FF0000"/>
                </a:solidFill>
              </a:rPr>
              <a:t>ради себя самого </a:t>
            </a:r>
            <a:r>
              <a:rPr lang="ru-RU" sz="2000" i="1" u="sng" dirty="0">
                <a:solidFill>
                  <a:srgbClr val="FF0000"/>
                </a:solidFill>
              </a:rPr>
              <a:t>не причинять вреда другому человеку.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Надо </a:t>
            </a:r>
            <a:r>
              <a:rPr lang="ru-RU" sz="2000" dirty="0"/>
              <a:t>запомните «золотое» правило нравственности:- </a:t>
            </a:r>
            <a:r>
              <a:rPr lang="ru-RU" sz="2000" i="1" u="sng" dirty="0"/>
              <a:t>не делай другим то, чего не хочешь, чтобы причиняли тебе.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u="sng" dirty="0" smtClean="0">
                <a:solidFill>
                  <a:srgbClr val="FF0000"/>
                </a:solidFill>
              </a:rPr>
              <a:t>Необходимо </a:t>
            </a:r>
            <a:r>
              <a:rPr lang="ru-RU" sz="2000" b="1" u="sng" dirty="0">
                <a:solidFill>
                  <a:srgbClr val="FF0000"/>
                </a:solidFill>
              </a:rPr>
              <a:t>не забывать, что неосторожным словом, поступком легко обидеть, ранить; надо учиться щадить, беречь тех, кто рядом с нами.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u="sng" dirty="0">
                <a:solidFill>
                  <a:srgbClr val="FF0000"/>
                </a:solidFill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:\sd470_21_02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81593">
            <a:off x="501469" y="4135267"/>
            <a:ext cx="1559919" cy="226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31174333_23886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3000372"/>
            <a:ext cx="4591050" cy="34385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714356"/>
            <a:ext cx="7215238" cy="3929090"/>
          </a:xfrm>
        </p:spPr>
        <p:txBody>
          <a:bodyPr/>
          <a:lstStyle/>
          <a:p>
            <a:pPr algn="ctr">
              <a:buNone/>
            </a:pPr>
            <a:r>
              <a:rPr lang="ru-RU" i="1" dirty="0"/>
              <a:t>Не наступить, а уступить.</a:t>
            </a:r>
            <a:r>
              <a:rPr lang="ru-RU" dirty="0"/>
              <a:t> </a:t>
            </a:r>
          </a:p>
          <a:p>
            <a:pPr algn="ctr">
              <a:buNone/>
            </a:pPr>
            <a:r>
              <a:rPr lang="ru-RU" i="1" dirty="0"/>
              <a:t>Не захватить, а отдать.</a:t>
            </a:r>
            <a:r>
              <a:rPr lang="ru-RU" dirty="0"/>
              <a:t> </a:t>
            </a:r>
          </a:p>
          <a:p>
            <a:pPr algn="ctr">
              <a:buNone/>
            </a:pPr>
            <a:r>
              <a:rPr lang="ru-RU" i="1" dirty="0"/>
              <a:t>Не кулак показать, а протянуть ладонь.</a:t>
            </a:r>
            <a:r>
              <a:rPr lang="ru-RU" dirty="0"/>
              <a:t> </a:t>
            </a:r>
          </a:p>
          <a:p>
            <a:pPr algn="ctr">
              <a:buNone/>
            </a:pPr>
            <a:r>
              <a:rPr lang="ru-RU" i="1" dirty="0"/>
              <a:t>Не спрятать, а поделиться.</a:t>
            </a:r>
            <a:r>
              <a:rPr lang="ru-RU" dirty="0"/>
              <a:t> </a:t>
            </a:r>
          </a:p>
          <a:p>
            <a:pPr algn="ctr">
              <a:buNone/>
            </a:pPr>
            <a:r>
              <a:rPr lang="ru-RU" i="1" dirty="0"/>
              <a:t>Не кричать, а выслушать.</a:t>
            </a:r>
            <a:r>
              <a:rPr lang="ru-RU" dirty="0"/>
              <a:t> </a:t>
            </a:r>
          </a:p>
          <a:p>
            <a:pPr algn="ctr">
              <a:buNone/>
            </a:pPr>
            <a:r>
              <a:rPr lang="ru-RU" i="1" dirty="0"/>
              <a:t>Не разорвать,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а </a:t>
            </a:r>
            <a:r>
              <a:rPr lang="ru-RU" i="1" dirty="0"/>
              <a:t>склеить.</a:t>
            </a: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829576" cy="846158"/>
          </a:xfrm>
        </p:spPr>
        <p:txBody>
          <a:bodyPr/>
          <a:lstStyle/>
          <a:p>
            <a:r>
              <a:rPr lang="ru-RU" sz="3200" u="sng" dirty="0" smtClean="0"/>
              <a:t>Работу выполнили учащиеся 7-8 </a:t>
            </a:r>
            <a:r>
              <a:rPr lang="ru-RU" sz="3200" u="sng" dirty="0" err="1" smtClean="0"/>
              <a:t>кл</a:t>
            </a:r>
            <a:r>
              <a:rPr lang="ru-RU" sz="3200" u="sng" dirty="0" smtClean="0"/>
              <a:t>. </a:t>
            </a:r>
            <a:br>
              <a:rPr lang="ru-RU" sz="3200" u="sng" dirty="0" smtClean="0"/>
            </a:br>
            <a:r>
              <a:rPr lang="ru-RU" sz="3200" u="sng" dirty="0" smtClean="0"/>
              <a:t>МОУ </a:t>
            </a:r>
            <a:r>
              <a:rPr lang="ru-RU" sz="3200" u="sng" dirty="0" err="1" smtClean="0"/>
              <a:t>Лучинниковская</a:t>
            </a:r>
            <a:r>
              <a:rPr lang="ru-RU" sz="3200" u="sng" dirty="0" smtClean="0"/>
              <a:t> </a:t>
            </a:r>
            <a:r>
              <a:rPr lang="ru-RU" sz="3200" u="sng" dirty="0" err="1" smtClean="0"/>
              <a:t>оо</a:t>
            </a:r>
            <a:r>
              <a:rPr lang="ru-RU" sz="3200" u="sng" dirty="0" smtClean="0"/>
              <a:t> школа: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i="1" dirty="0" err="1" smtClean="0"/>
              <a:t>Бобыкина</a:t>
            </a:r>
            <a:r>
              <a:rPr lang="ru-RU" i="1" dirty="0" smtClean="0"/>
              <a:t> Е., Егорова И., Егорова К., Жигалова А., Иванова К, Королева Л., Панкратова Н., Рыбакова О., </a:t>
            </a:r>
          </a:p>
          <a:p>
            <a:pPr indent="0" algn="ctr">
              <a:buNone/>
            </a:pPr>
            <a:r>
              <a:rPr lang="ru-RU" i="1" dirty="0" smtClean="0"/>
              <a:t>Руководитель: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Смирнова О.А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4" name="Рисунок 3" descr="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1109390" cy="1714512"/>
          </a:xfrm>
          <a:prstGeom prst="rect">
            <a:avLst/>
          </a:prstGeom>
        </p:spPr>
      </p:pic>
      <p:pic>
        <p:nvPicPr>
          <p:cNvPr id="5" name="Рисунок 4" descr="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496"/>
            <a:ext cx="1020281" cy="1613147"/>
          </a:xfrm>
          <a:prstGeom prst="rect">
            <a:avLst/>
          </a:prstGeom>
        </p:spPr>
      </p:pic>
      <p:pic>
        <p:nvPicPr>
          <p:cNvPr id="6" name="Рисунок 5" descr="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58520">
            <a:off x="495158" y="4716626"/>
            <a:ext cx="1095665" cy="1693300"/>
          </a:xfrm>
          <a:prstGeom prst="rect">
            <a:avLst/>
          </a:prstGeom>
        </p:spPr>
      </p:pic>
      <p:pic>
        <p:nvPicPr>
          <p:cNvPr id="8" name="Рисунок 7" descr="2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58683">
            <a:off x="8001024" y="2571744"/>
            <a:ext cx="824918" cy="1299246"/>
          </a:xfrm>
          <a:prstGeom prst="rect">
            <a:avLst/>
          </a:prstGeom>
        </p:spPr>
      </p:pic>
      <p:pic>
        <p:nvPicPr>
          <p:cNvPr id="9" name="Рисунок 8" descr="90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4214818"/>
            <a:ext cx="1393041" cy="2071702"/>
          </a:xfrm>
          <a:prstGeom prst="rect">
            <a:avLst/>
          </a:prstGeom>
        </p:spPr>
      </p:pic>
      <p:pic>
        <p:nvPicPr>
          <p:cNvPr id="10" name="Рисунок 9" descr="767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59247">
            <a:off x="7429520" y="4429132"/>
            <a:ext cx="1149446" cy="1776417"/>
          </a:xfrm>
          <a:prstGeom prst="rect">
            <a:avLst/>
          </a:prstGeom>
        </p:spPr>
      </p:pic>
      <p:pic>
        <p:nvPicPr>
          <p:cNvPr id="11" name="Рисунок 10" descr="images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28585">
            <a:off x="5643564" y="4359985"/>
            <a:ext cx="1245020" cy="1942231"/>
          </a:xfrm>
          <a:prstGeom prst="rect">
            <a:avLst/>
          </a:prstGeom>
        </p:spPr>
      </p:pic>
      <p:pic>
        <p:nvPicPr>
          <p:cNvPr id="13" name="Рисунок 12" descr="ал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087942">
            <a:off x="1969428" y="4400312"/>
            <a:ext cx="1222839" cy="1885824"/>
          </a:xfrm>
          <a:prstGeom prst="rect">
            <a:avLst/>
          </a:prstGeom>
        </p:spPr>
      </p:pic>
      <p:pic>
        <p:nvPicPr>
          <p:cNvPr id="14" name="Рисунок 13" descr="щ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9587" y="642918"/>
            <a:ext cx="1214414" cy="1527811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b="1" dirty="0" smtClean="0"/>
              <a:t>Анатолий Алексин(</a:t>
            </a:r>
            <a:r>
              <a:rPr lang="ru-RU" dirty="0" err="1" smtClean="0"/>
              <a:t>Гоберман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D:\ОЛЬГА АЛЕКСЕЕВНА\К КОНФЕРЕНЦИИ НРАВСТ\Алексин\Anatoly-Aleks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214282" y="1571612"/>
            <a:ext cx="3429024" cy="474576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9058" y="1714488"/>
            <a:ext cx="52149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русский прозаик, драматург;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родился 3 августа 1924 года в Москве;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в детстве выступал в пионерской печати со стихами 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1941г.-окончил школу;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работал литературным сотрудником в газете</a:t>
            </a:r>
            <a:br>
              <a:rPr lang="ru-RU" sz="2400" dirty="0" smtClean="0"/>
            </a:br>
            <a:r>
              <a:rPr lang="ru-RU" sz="2400" dirty="0" smtClean="0"/>
              <a:t> “Крепость обороны”;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в 1943-46 годах работал </a:t>
            </a:r>
            <a:br>
              <a:rPr lang="ru-RU" sz="2400" dirty="0" smtClean="0"/>
            </a:br>
            <a:r>
              <a:rPr lang="ru-RU" sz="2400" dirty="0" smtClean="0"/>
              <a:t>на стройке-гиганте.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74638"/>
            <a:ext cx="6643734" cy="1143000"/>
          </a:xfrm>
        </p:spPr>
        <p:txBody>
          <a:bodyPr/>
          <a:lstStyle/>
          <a:p>
            <a:r>
              <a:rPr lang="ru-RU" sz="3600" b="1" dirty="0" smtClean="0"/>
              <a:t>Повести- на 48 языках мира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«Саша и Шура», 1956;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«Говорит седьмой этаж», 1959;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«Коля пишет Оле, Оля пишет Коле», 1965;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«Поздний ребенок», 1968;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 «Звоните и приезжайте!», 1970;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 «Третий в пятом ряду», 1975;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«Безумная Евдокия», 1976;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 «Сердечная недостаточность», 1979;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«Домашний совет», «Ивашов»,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 «Дневник жениха», 1980;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«Прости меня, мама...», 1989,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 «Мой брат играет на кларнете», 1968;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«В стране вечных каникул», 1970;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«Обратный адрес», 1971;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«Десятиклассники», 1974;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 «Пойдем в кино», 1977;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 «Поздний ребенок», 1983 и </a:t>
            </a:r>
            <a:r>
              <a:rPr lang="ru-RU" sz="2000" dirty="0" err="1" smtClean="0"/>
              <a:t>др</a:t>
            </a:r>
            <a:endParaRPr lang="ru-RU" sz="2000" dirty="0"/>
          </a:p>
        </p:txBody>
      </p:sp>
      <p:pic>
        <p:nvPicPr>
          <p:cNvPr id="4" name="Рисунок 3" descr="Anatolij_Aleksin__Povesti_raznyh_let_Razdel_imuschestva_V_tylu_kak_v_tyluZdorov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8301">
            <a:off x="7072330" y="214290"/>
            <a:ext cx="1928794" cy="3037851"/>
          </a:xfrm>
          <a:prstGeom prst="rect">
            <a:avLst/>
          </a:prstGeom>
        </p:spPr>
      </p:pic>
      <p:pic>
        <p:nvPicPr>
          <p:cNvPr id="5" name="Рисунок 4" descr="img_4319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5399">
            <a:off x="6655349" y="2457961"/>
            <a:ext cx="2190752" cy="3444958"/>
          </a:xfrm>
          <a:prstGeom prst="rect">
            <a:avLst/>
          </a:prstGeom>
        </p:spPr>
      </p:pic>
      <p:pic>
        <p:nvPicPr>
          <p:cNvPr id="8" name="Рисунок 7" descr="p1885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857628"/>
            <a:ext cx="1785950" cy="2600328"/>
          </a:xfrm>
          <a:prstGeom prst="rect">
            <a:avLst/>
          </a:prstGeom>
        </p:spPr>
      </p:pic>
      <p:pic>
        <p:nvPicPr>
          <p:cNvPr id="6" name="Рисунок 5" descr="p1859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72963">
            <a:off x="4941690" y="1021177"/>
            <a:ext cx="2108283" cy="337185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5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0"/>
            <a:ext cx="1357322" cy="2097680"/>
          </a:xfrm>
          <a:prstGeom prst="rect">
            <a:avLst/>
          </a:prstGeom>
        </p:spPr>
      </p:pic>
      <p:pic>
        <p:nvPicPr>
          <p:cNvPr id="12" name="Рисунок 11" descr="щ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70158">
            <a:off x="6137168" y="4134408"/>
            <a:ext cx="1782255" cy="224219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иль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3119">
            <a:off x="2725011" y="3031145"/>
            <a:ext cx="2428892" cy="3327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785813"/>
            <a:ext cx="3929058" cy="1643062"/>
          </a:xfrm>
        </p:spPr>
        <p:txBody>
          <a:bodyPr/>
          <a:lstStyle/>
          <a:p>
            <a:r>
              <a:rPr lang="ru-RU" sz="2800" dirty="0" smtClean="0"/>
              <a:t>Некоторые повести экранизированы, ставятся на театральных сценах страны.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фильм по впов ести 3 в 5 ряд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8353">
            <a:off x="33932" y="2375123"/>
            <a:ext cx="2609850" cy="3810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6458" y="4786322"/>
            <a:ext cx="1817542" cy="158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http://www.anatoly-aleksin.com/photo/aa4-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012127">
            <a:off x="4438670" y="258060"/>
            <a:ext cx="2276478" cy="33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0"/>
            <a:ext cx="221454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a4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03217">
            <a:off x="5462949" y="3579778"/>
            <a:ext cx="1766887" cy="2643721"/>
          </a:xfrm>
          <a:prstGeom prst="rect">
            <a:avLst/>
          </a:prstGeom>
        </p:spPr>
      </p:pic>
      <p:pic>
        <p:nvPicPr>
          <p:cNvPr id="10" name="Рисунок 9" descr="нино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0"/>
            <a:ext cx="1378718" cy="1923794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71802" y="857250"/>
            <a:ext cx="6072198" cy="52689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/>
              <a:t>Награжден высшими советскими </a:t>
            </a:r>
            <a:r>
              <a:rPr lang="ru-RU" sz="2800" dirty="0" smtClean="0"/>
              <a:t>орденами: Орденом </a:t>
            </a:r>
            <a:r>
              <a:rPr lang="ru-RU" sz="2800" dirty="0"/>
              <a:t>Ленина,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двумя </a:t>
            </a:r>
            <a:r>
              <a:rPr lang="ru-RU" sz="2800" dirty="0"/>
              <a:t>Орденами Трудового Красного Знамени,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 </a:t>
            </a:r>
            <a:r>
              <a:rPr lang="ru-RU" sz="2800" dirty="0"/>
              <a:t>также многими другими высокими зарубежными </a:t>
            </a:r>
            <a:r>
              <a:rPr lang="ru-RU" sz="2800" dirty="0" smtClean="0"/>
              <a:t>наградами;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включен </a:t>
            </a:r>
            <a:r>
              <a:rPr lang="ru-RU" sz="2800" dirty="0"/>
              <a:t>в Почетный список имени великого датского писателя </a:t>
            </a:r>
            <a:r>
              <a:rPr lang="ru-RU" sz="2800" dirty="0" smtClean="0"/>
              <a:t>Андерсена;</a:t>
            </a:r>
            <a:endParaRPr lang="ru-RU" sz="2800" dirty="0"/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С 1993 писатель живет в </a:t>
            </a:r>
            <a:r>
              <a:rPr lang="ru-RU" dirty="0"/>
              <a:t>Израиле.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2991638" cy="468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44130" cy="707233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 rot="21152168">
            <a:off x="504184" y="1262654"/>
            <a:ext cx="5384437" cy="37147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800" dirty="0"/>
              <a:t>“С добром надо спешить, а </a:t>
            </a:r>
            <a:r>
              <a:rPr lang="ru-RU" sz="4800" dirty="0" smtClean="0"/>
              <a:t>то</a:t>
            </a:r>
            <a:br>
              <a:rPr lang="ru-RU" sz="4800" dirty="0" smtClean="0"/>
            </a:br>
            <a:r>
              <a:rPr lang="ru-RU" sz="4800" dirty="0" smtClean="0"/>
              <a:t> </a:t>
            </a:r>
            <a:r>
              <a:rPr lang="ru-RU" sz="4800" dirty="0"/>
              <a:t>оно может остаться без адресата”. </a:t>
            </a:r>
          </a:p>
          <a:p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2846">
            <a:off x="5332038" y="1639270"/>
            <a:ext cx="3023545" cy="300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G:\sd470_21_02_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000528" cy="58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4767">
            <a:off x="7520605" y="2441400"/>
            <a:ext cx="1237600" cy="1779050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4572000" y="857232"/>
            <a:ext cx="3286147" cy="4286280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chemeClr val="tx1">
                    <a:lumMod val="75000"/>
                  </a:schemeClr>
                </a:solidFill>
                <a:latin typeface="Monotype Corsiva" pitchFamily="66" charset="0"/>
              </a:rPr>
              <a:t>Юбилей </a:t>
            </a:r>
            <a:br>
              <a:rPr lang="ru-RU" sz="6000" b="1" dirty="0" smtClean="0">
                <a:solidFill>
                  <a:schemeClr val="tx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chemeClr val="tx1">
                    <a:lumMod val="75000"/>
                  </a:schemeClr>
                </a:solidFill>
                <a:latin typeface="Monotype Corsiva" pitchFamily="66" charset="0"/>
              </a:rPr>
              <a:t>книги</a:t>
            </a:r>
          </a:p>
          <a:p>
            <a:pPr algn="ctr"/>
            <a:endParaRPr lang="ru-RU" sz="6000" b="1" dirty="0" smtClean="0">
              <a:solidFill>
                <a:schemeClr val="tx1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35 лет</a:t>
            </a:r>
          </a:p>
          <a:p>
            <a:pPr algn="ctr">
              <a:buNone/>
            </a:pPr>
            <a:endParaRPr lang="ru-RU" sz="6000" b="1" dirty="0" smtClean="0">
              <a:solidFill>
                <a:schemeClr val="tx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6000768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Monotype Corsiva" pitchFamily="66" charset="0"/>
              </a:rPr>
              <a:t>1976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Two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1143008" cy="1584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hkola-cherez-dorog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749766"/>
            <a:ext cx="1285852" cy="964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04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1810"/>
            <a:ext cx="4990397" cy="346208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571500"/>
            <a:ext cx="8786842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«Чем дальше уходит дорога жизни, тем с большим удивлением двое, идущие рядом, вспоминают начало пути.  Огни прошлого   исчезают где-то за поворотом…»</a:t>
            </a:r>
            <a:endParaRPr lang="ru-RU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5102225" y="1357298"/>
            <a:ext cx="4041775" cy="63976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Путь –это…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4857752" y="1928802"/>
            <a:ext cx="4286248" cy="439739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из </a:t>
            </a:r>
            <a:r>
              <a:rPr lang="ru-RU" dirty="0"/>
              <a:t>роддома </a:t>
            </a:r>
            <a:r>
              <a:rPr lang="ru-RU" dirty="0" smtClean="0"/>
              <a:t>домой,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поездка </a:t>
            </a:r>
            <a:r>
              <a:rPr lang="ru-RU" dirty="0"/>
              <a:t>в </a:t>
            </a:r>
            <a:r>
              <a:rPr lang="ru-RU" dirty="0" smtClean="0"/>
              <a:t>Евпаторию,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дорога </a:t>
            </a:r>
            <a:r>
              <a:rPr lang="ru-RU" dirty="0"/>
              <a:t>в </a:t>
            </a:r>
            <a:r>
              <a:rPr lang="ru-RU" dirty="0" smtClean="0"/>
              <a:t>школу,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поход </a:t>
            </a:r>
            <a:r>
              <a:rPr lang="ru-RU" dirty="0"/>
              <a:t>по местам боевой </a:t>
            </a:r>
            <a:r>
              <a:rPr lang="ru-RU" dirty="0" smtClean="0"/>
              <a:t>славы,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путь в </a:t>
            </a:r>
            <a:r>
              <a:rPr lang="ru-RU" dirty="0" smtClean="0"/>
              <a:t>больницу,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дорога </a:t>
            </a:r>
            <a:r>
              <a:rPr lang="ru-RU" dirty="0"/>
              <a:t>домой,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жизнь человека в его развитии </a:t>
            </a:r>
            <a:r>
              <a:rPr lang="ru-RU" dirty="0" smtClean="0"/>
              <a:t>,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выбор  </a:t>
            </a:r>
            <a:r>
              <a:rPr lang="ru-RU" dirty="0"/>
              <a:t>своих поступков.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8" name="Рисунок 7" descr="12fc21904a6ee29afcc12a5c52eef15f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1714488"/>
            <a:ext cx="1990059" cy="139304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 descr="233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5072074"/>
            <a:ext cx="1428760" cy="1004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6500835"/>
            <a:ext cx="968674" cy="3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1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1</Template>
  <TotalTime>505</TotalTime>
  <Words>1169</Words>
  <Application>Microsoft Office PowerPoint</Application>
  <PresentationFormat>Экран (4:3)</PresentationFormat>
  <Paragraphs>136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Monotype Corsiva</vt:lpstr>
      <vt:lpstr>Wingdings</vt:lpstr>
      <vt:lpstr>Литература 1</vt:lpstr>
      <vt:lpstr>«Сердечная недостаточность –это болезнь нашего времени.» </vt:lpstr>
      <vt:lpstr>Презентация PowerPoint</vt:lpstr>
      <vt:lpstr>Анатолий Алексин(Гоберман)</vt:lpstr>
      <vt:lpstr>Повести- на 48 языках мира</vt:lpstr>
      <vt:lpstr>Некоторые повести экранизированы, ставятся на театральных сценах страны.  </vt:lpstr>
      <vt:lpstr>Презентация PowerPoint</vt:lpstr>
      <vt:lpstr>Презентация PowerPoint</vt:lpstr>
      <vt:lpstr>Презентация PowerPoint</vt:lpstr>
      <vt:lpstr>«Чем дальше уходит дорога жизни, тем с большим удивлением двое, идущие рядом, вспоминают начало пути.  Огни прошлого   исчезают где-то за поворотом…»</vt:lpstr>
      <vt:lpstr>Презентация PowerPoint</vt:lpstr>
      <vt:lpstr>Презентация PowerPoint</vt:lpstr>
      <vt:lpstr>Презентация PowerPoint</vt:lpstr>
      <vt:lpstr>Оленька глазами отца.</vt:lpstr>
      <vt:lpstr>Презентация PowerPoint</vt:lpstr>
      <vt:lpstr>Презентация PowerPoint</vt:lpstr>
      <vt:lpstr>Родители Оли и Евдокия Савельевна</vt:lpstr>
      <vt:lpstr>Оля глазами Евдокии Савельевны</vt:lpstr>
      <vt:lpstr>Презентация PowerPoint</vt:lpstr>
      <vt:lpstr>Презентация PowerPoint</vt:lpstr>
      <vt:lpstr>Какая она же, Евдокия Савельевна? </vt:lpstr>
      <vt:lpstr>Презентация PowerPoint</vt:lpstr>
      <vt:lpstr>Выводы:</vt:lpstr>
      <vt:lpstr>Презентация PowerPoint</vt:lpstr>
      <vt:lpstr>Работу выполнили учащиеся 7-8 кл.  МОУ Лучинниковская оо школа: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«Сердечная недостаточность –это болезнь нашего времени.»</dc:title>
  <dc:creator>User</dc:creator>
  <cp:lastModifiedBy>OLGA</cp:lastModifiedBy>
  <cp:revision>51</cp:revision>
  <dcterms:created xsi:type="dcterms:W3CDTF">2011-03-06T13:49:25Z</dcterms:created>
  <dcterms:modified xsi:type="dcterms:W3CDTF">2015-02-07T10:48:51Z</dcterms:modified>
</cp:coreProperties>
</file>