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62" r:id="rId4"/>
    <p:sldId id="265" r:id="rId5"/>
    <p:sldId id="258" r:id="rId6"/>
    <p:sldId id="266" r:id="rId7"/>
    <p:sldId id="259" r:id="rId8"/>
    <p:sldId id="267" r:id="rId9"/>
    <p:sldId id="270" r:id="rId10"/>
    <p:sldId id="260" r:id="rId11"/>
    <p:sldId id="268" r:id="rId12"/>
    <p:sldId id="261" r:id="rId13"/>
    <p:sldId id="263" r:id="rId14"/>
    <p:sldId id="269" r:id="rId15"/>
    <p:sldId id="285" r:id="rId16"/>
    <p:sldId id="271" r:id="rId17"/>
    <p:sldId id="286" r:id="rId18"/>
    <p:sldId id="272" r:id="rId19"/>
    <p:sldId id="287" r:id="rId20"/>
    <p:sldId id="273" r:id="rId21"/>
    <p:sldId id="288" r:id="rId22"/>
    <p:sldId id="274" r:id="rId23"/>
    <p:sldId id="319" r:id="rId24"/>
    <p:sldId id="275" r:id="rId25"/>
    <p:sldId id="276" r:id="rId26"/>
    <p:sldId id="289" r:id="rId27"/>
    <p:sldId id="277" r:id="rId28"/>
    <p:sldId id="290" r:id="rId29"/>
    <p:sldId id="278" r:id="rId30"/>
    <p:sldId id="291" r:id="rId31"/>
    <p:sldId id="279" r:id="rId32"/>
    <p:sldId id="292" r:id="rId33"/>
    <p:sldId id="280" r:id="rId34"/>
    <p:sldId id="281" r:id="rId35"/>
    <p:sldId id="282" r:id="rId36"/>
    <p:sldId id="295" r:id="rId37"/>
    <p:sldId id="283" r:id="rId38"/>
    <p:sldId id="296" r:id="rId39"/>
    <p:sldId id="284" r:id="rId40"/>
    <p:sldId id="297" r:id="rId41"/>
    <p:sldId id="293" r:id="rId42"/>
    <p:sldId id="298" r:id="rId43"/>
    <p:sldId id="294" r:id="rId44"/>
    <p:sldId id="299" r:id="rId45"/>
    <p:sldId id="300" r:id="rId46"/>
    <p:sldId id="311" r:id="rId47"/>
    <p:sldId id="301" r:id="rId48"/>
    <p:sldId id="312" r:id="rId49"/>
    <p:sldId id="302" r:id="rId50"/>
    <p:sldId id="313" r:id="rId51"/>
    <p:sldId id="303" r:id="rId52"/>
    <p:sldId id="314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5" r:id="rId61"/>
    <p:sldId id="316" r:id="rId62"/>
    <p:sldId id="264" r:id="rId63"/>
    <p:sldId id="317" r:id="rId64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78" d="100"/>
          <a:sy n="78" d="100"/>
        </p:scale>
        <p:origin x="-84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285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79E88-665B-48F5-9E30-90ED66453AE5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0037F-7A6C-4BC0-88A9-F07D8C9E9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30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94CD7-02F2-4041-92F4-7EF35F0E1F34}" type="datetimeFigureOut">
              <a:rPr lang="th-TH" smtClean="0"/>
              <a:pPr>
                <a:defRPr/>
              </a:pPr>
              <a:t>21/08/58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F46C1-3941-4080-AF1E-DCE9876213F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3C6D-326D-4367-ADD4-6CDF53434658}" type="datetimeFigureOut">
              <a:rPr lang="th-TH" smtClean="0"/>
              <a:pPr>
                <a:defRPr/>
              </a:pPr>
              <a:t>21/08/58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411FD-3E87-4C89-97D1-7C84256DB92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3C64A-92B0-4523-BAF7-754ABD03E3A1}" type="datetimeFigureOut">
              <a:rPr lang="th-TH" smtClean="0"/>
              <a:pPr>
                <a:defRPr/>
              </a:pPr>
              <a:t>21/08/58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DDDE3-632D-4E6C-9217-D13116BCB94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07505-C8DA-40D9-85B6-0825FBA51C3C}" type="datetimeFigureOut">
              <a:rPr lang="th-TH" smtClean="0"/>
              <a:pPr>
                <a:defRPr/>
              </a:pPr>
              <a:t>21/08/58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8A9D9-03CB-4F56-AC8C-CACAA007CCA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65F3F-9BD0-4762-BC83-DCF9A754BBFC}" type="datetimeFigureOut">
              <a:rPr lang="th-TH" smtClean="0"/>
              <a:pPr>
                <a:defRPr/>
              </a:pPr>
              <a:t>21/08/58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87A49-2886-42D6-822A-29C286DC87E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54188-E0A4-41A2-A3C5-A9D480371D9B}" type="datetimeFigureOut">
              <a:rPr lang="th-TH" smtClean="0"/>
              <a:pPr>
                <a:defRPr/>
              </a:pPr>
              <a:t>21/08/58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0CEC9-5C85-4401-AD1E-97E28F395EA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5A788-5270-4771-B31D-D27B49AB1757}" type="datetimeFigureOut">
              <a:rPr lang="th-TH" smtClean="0"/>
              <a:pPr>
                <a:defRPr/>
              </a:pPr>
              <a:t>21/08/58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228AC-0792-48B2-A7D2-F5F6CAAA70E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C9F6-2125-4F8E-9EC5-A75D3B1F9993}" type="datetimeFigureOut">
              <a:rPr lang="th-TH" smtClean="0"/>
              <a:pPr>
                <a:defRPr/>
              </a:pPr>
              <a:t>21/08/58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C8F5E-06AF-49DE-B135-5CE25A87202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D0F9C-A8F2-4615-BCB7-F948F77177A9}" type="datetimeFigureOut">
              <a:rPr lang="th-TH" smtClean="0"/>
              <a:pPr>
                <a:defRPr/>
              </a:pPr>
              <a:t>21/08/58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DE683-EE1C-4AF0-AE90-1BCB1C5F5DA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49F5-B800-4BC7-A51C-7D80AE945898}" type="datetimeFigureOut">
              <a:rPr lang="th-TH" smtClean="0"/>
              <a:pPr>
                <a:defRPr/>
              </a:pPr>
              <a:t>21/08/58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BAC27-2B5A-473F-BDFF-13972A2E8EA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5EF3-3E67-4F1F-A47F-209C179D387D}" type="datetimeFigureOut">
              <a:rPr lang="th-TH" smtClean="0"/>
              <a:pPr>
                <a:defRPr/>
              </a:pPr>
              <a:t>21/08/58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E40F8-4D60-455C-8C93-BEA3C5BC2B8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9BCC40-2097-4764-95F6-0857730A7BE7}" type="datetimeFigureOut">
              <a:rPr lang="th-TH" smtClean="0"/>
              <a:pPr>
                <a:defRPr/>
              </a:pPr>
              <a:t>21/08/58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1DBFF9-A6FA-437C-B6E9-96841399807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7.xml"/><Relationship Id="rId18" Type="http://schemas.openxmlformats.org/officeDocument/2006/relationships/slide" Target="slide37.xml"/><Relationship Id="rId26" Type="http://schemas.openxmlformats.org/officeDocument/2006/relationships/slide" Target="slide53.xml"/><Relationship Id="rId3" Type="http://schemas.openxmlformats.org/officeDocument/2006/relationships/slide" Target="slide5.xml"/><Relationship Id="rId21" Type="http://schemas.openxmlformats.org/officeDocument/2006/relationships/slide" Target="slide43.xml"/><Relationship Id="rId7" Type="http://schemas.openxmlformats.org/officeDocument/2006/relationships/slide" Target="slide14.xml"/><Relationship Id="rId12" Type="http://schemas.openxmlformats.org/officeDocument/2006/relationships/slide" Target="slide25.xml"/><Relationship Id="rId17" Type="http://schemas.openxmlformats.org/officeDocument/2006/relationships/slide" Target="slide35.xml"/><Relationship Id="rId25" Type="http://schemas.openxmlformats.org/officeDocument/2006/relationships/slide" Target="slide51.xml"/><Relationship Id="rId2" Type="http://schemas.openxmlformats.org/officeDocument/2006/relationships/slide" Target="slide3.xml"/><Relationship Id="rId16" Type="http://schemas.openxmlformats.org/officeDocument/2006/relationships/slide" Target="slide33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24" Type="http://schemas.openxmlformats.org/officeDocument/2006/relationships/slide" Target="slide49.xml"/><Relationship Id="rId5" Type="http://schemas.openxmlformats.org/officeDocument/2006/relationships/slide" Target="slide10.xml"/><Relationship Id="rId15" Type="http://schemas.openxmlformats.org/officeDocument/2006/relationships/slide" Target="slide31.xml"/><Relationship Id="rId23" Type="http://schemas.openxmlformats.org/officeDocument/2006/relationships/slide" Target="slide47.xml"/><Relationship Id="rId28" Type="http://schemas.openxmlformats.org/officeDocument/2006/relationships/slide" Target="slide23.xml"/><Relationship Id="rId10" Type="http://schemas.openxmlformats.org/officeDocument/2006/relationships/slide" Target="slide20.xml"/><Relationship Id="rId19" Type="http://schemas.openxmlformats.org/officeDocument/2006/relationships/slide" Target="slide39.xml"/><Relationship Id="rId4" Type="http://schemas.openxmlformats.org/officeDocument/2006/relationships/slide" Target="slide7.xml"/><Relationship Id="rId9" Type="http://schemas.openxmlformats.org/officeDocument/2006/relationships/slide" Target="slide18.xml"/><Relationship Id="rId14" Type="http://schemas.openxmlformats.org/officeDocument/2006/relationships/slide" Target="slide29.xml"/><Relationship Id="rId22" Type="http://schemas.openxmlformats.org/officeDocument/2006/relationships/slide" Target="slide45.xml"/><Relationship Id="rId27" Type="http://schemas.openxmlformats.org/officeDocument/2006/relationships/slide" Target="slide5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s53.radikal.ru/i141/1009/ed/07ec9bb07992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kypbma.ru/uploads/posts/2010-06/1275992027_www.kypbma.ru_2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0.xml"/><Relationship Id="rId4" Type="http://schemas.openxmlformats.org/officeDocument/2006/relationships/slide" Target="slide5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bliotekar.ru/dal/index.files/image002.jpg" TargetMode="External"/><Relationship Id="rId13" Type="http://schemas.openxmlformats.org/officeDocument/2006/relationships/hyperlink" Target="http://img-fotki.yandex.ru/get/3106/goober.0/0_1c788_532e6ca4_L.jpg" TargetMode="External"/><Relationship Id="rId18" Type="http://schemas.openxmlformats.org/officeDocument/2006/relationships/hyperlink" Target="http://im8-tub.yandex.net/i?id=168942948-09" TargetMode="External"/><Relationship Id="rId26" Type="http://schemas.openxmlformats.org/officeDocument/2006/relationships/hyperlink" Target="http://im2-tub.yandex.net/i?id=154655142-06" TargetMode="External"/><Relationship Id="rId3" Type="http://schemas.openxmlformats.org/officeDocument/2006/relationships/hyperlink" Target="http://im0-tub.yandex.net/i?id=180638985-13" TargetMode="External"/><Relationship Id="rId21" Type="http://schemas.openxmlformats.org/officeDocument/2006/relationships/hyperlink" Target="http://im8-tub.yandex.net/i?id=61127128-07" TargetMode="External"/><Relationship Id="rId7" Type="http://schemas.openxmlformats.org/officeDocument/2006/relationships/hyperlink" Target="http://foto.rambler.ru/public/volodia1954/_photos/2/1-web.jpg" TargetMode="External"/><Relationship Id="rId12" Type="http://schemas.openxmlformats.org/officeDocument/2006/relationships/hyperlink" Target="http://im7-tub.yandex.net/i?id=52186607-03" TargetMode="External"/><Relationship Id="rId17" Type="http://schemas.openxmlformats.org/officeDocument/2006/relationships/hyperlink" Target="http://img12.nnm.ru/3/8/7/9/4/38794f4a7ebdf4316ea76201a976fcca_full.jpg" TargetMode="External"/><Relationship Id="rId25" Type="http://schemas.openxmlformats.org/officeDocument/2006/relationships/hyperlink" Target="http://bigpapa.com.ua/blog/wp-content/plugins/wp-o-matic/cache/eb4e4_0_1e50c_ef4dbe1d_orig.jpg" TargetMode="External"/><Relationship Id="rId2" Type="http://schemas.openxmlformats.org/officeDocument/2006/relationships/hyperlink" Target="http://www.goodclipart.ru/data/razvlecheniya/ENTRTNMNT04/b7/E03950.png" TargetMode="External"/><Relationship Id="rId16" Type="http://schemas.openxmlformats.org/officeDocument/2006/relationships/hyperlink" Target="http://im7-tub.yandex.net/i?id=211961043-06" TargetMode="External"/><Relationship Id="rId20" Type="http://schemas.openxmlformats.org/officeDocument/2006/relationships/hyperlink" Target="http://www.lenagold.ru/fon/clipart/n/nit/nitky01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orses.ru/horsemanship/images/troika2_big.jpg" TargetMode="External"/><Relationship Id="rId11" Type="http://schemas.openxmlformats.org/officeDocument/2006/relationships/hyperlink" Target="http://www.kalitva.ru/uploads/posts/2010-02/1265270087_21b0ec2b885e.jpg" TargetMode="External"/><Relationship Id="rId24" Type="http://schemas.openxmlformats.org/officeDocument/2006/relationships/hyperlink" Target="http://s40.radikal.ru/i087/0808/fb/f586e0ce47be.jpg" TargetMode="External"/><Relationship Id="rId5" Type="http://schemas.openxmlformats.org/officeDocument/2006/relationships/hyperlink" Target="http://img1.liveinternet.ru/images/attach/c/0/33/646/33646774_Nereditca_GrNovroodRussia.jpg" TargetMode="External"/><Relationship Id="rId15" Type="http://schemas.openxmlformats.org/officeDocument/2006/relationships/hyperlink" Target="http://rusmuseum.ru/images/cms/data/mih_palace02.jpg" TargetMode="External"/><Relationship Id="rId23" Type="http://schemas.openxmlformats.org/officeDocument/2006/relationships/hyperlink" Target="http://im2-tub.yandex.net/i?id=129582800-05" TargetMode="External"/><Relationship Id="rId10" Type="http://schemas.openxmlformats.org/officeDocument/2006/relationships/hyperlink" Target="http://perevodika.ru/upload/iblock/5ba/29.jpg" TargetMode="External"/><Relationship Id="rId19" Type="http://schemas.openxmlformats.org/officeDocument/2006/relationships/hyperlink" Target="http://im4-tub.yandex.net/i?id=1650906-08" TargetMode="External"/><Relationship Id="rId4" Type="http://schemas.openxmlformats.org/officeDocument/2006/relationships/hyperlink" Target="http://svetlanal.narod.ru/email/email03.gif" TargetMode="External"/><Relationship Id="rId9" Type="http://schemas.openxmlformats.org/officeDocument/2006/relationships/hyperlink" Target="http://feb-web.ru/feb/pushkin/pictures/Lit-fron.jpg" TargetMode="External"/><Relationship Id="rId14" Type="http://schemas.openxmlformats.org/officeDocument/2006/relationships/hyperlink" Target="http://im5-tub.yandex.net/i?id=110073061-01" TargetMode="External"/><Relationship Id="rId22" Type="http://schemas.openxmlformats.org/officeDocument/2006/relationships/hyperlink" Target="http://img0.liveinternet.ru/images/attach/c/1/62/700/62700336_1281782152_5124.jpg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5856" y="1772816"/>
            <a:ext cx="5868144" cy="244827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Интеллектуальная викторина</a:t>
            </a:r>
            <a:b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b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русскому </a:t>
            </a:r>
            <a:b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языку</a:t>
            </a:r>
            <a:endParaRPr lang="th-TH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3275856" y="188640"/>
            <a:ext cx="5724128" cy="864096"/>
          </a:xfrm>
        </p:spPr>
        <p:txBody>
          <a:bodyPr/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b="1" dirty="0" smtClean="0">
              <a:solidFill>
                <a:schemeClr val="tx1"/>
              </a:solidFill>
              <a:cs typeface="Cordia New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56580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797552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ИСТОРИЧЕСКАЯ СТРАНИЧКА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 баллов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приведённые ниже слова – устаревшие, но 4 устарели по одной причине, а одно – по другой. Какое?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А) боярин;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Б) вече;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В) армяк;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Г) ямщик;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Д) чело.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Картинка 50 из 555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3501008"/>
            <a:ext cx="3468985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812360" y="6165304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ОТВЕТ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Боярин, вече, армяк, ямщик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обозначают предметы и явления, которые вышли из употребления. 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Слово 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заменили в языке другим словом – 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лоб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гнутая вниз стрелка 4">
            <a:hlinkClick r:id="rId2" action="ppaction://hlinksldjump"/>
          </p:cNvPr>
          <p:cNvSpPr/>
          <p:nvPr/>
        </p:nvSpPr>
        <p:spPr>
          <a:xfrm>
            <a:off x="7956376" y="6165304"/>
            <a:ext cx="928120" cy="504056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ИСТОРИЧЕСКАЯ СТРАНИЧКА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 баллов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А.С. Пушкин и В.И. Даль были знакомы друг с другом. Пушкин даже подарил Далю свою сказку, сделав надпись: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«Твоя от твоих! Сказочнику Казаку Луганскому – сказочник Пушкин» О какой сказке идёт речь?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2360" y="6237312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ртинка 4 из 176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4509120"/>
            <a:ext cx="1728012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Картинка 2 из 97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4437112"/>
            <a:ext cx="1704366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«Сказка о рыбаке и рыбке». Долгое время считалось, что эту сказку Даль рассказал Пушкину по дороге из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Бердской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слободы. Потом выяснилось, что эту сказку мог рассказать поэту и В.А. Жуковский. Как бы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там ни было, пушкинский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подарок Далю замечателен: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«Сказочнику – сказочник».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а 5 из 32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4208" y="3717032"/>
            <a:ext cx="209219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Выгнутая вниз стрелка 4">
            <a:hlinkClick r:id="rId3" action="ppaction://hlinksldjump"/>
          </p:cNvPr>
          <p:cNvSpPr/>
          <p:nvPr/>
        </p:nvSpPr>
        <p:spPr>
          <a:xfrm>
            <a:off x="8100392" y="6237312"/>
            <a:ext cx="712096" cy="332656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ЛЕКСИКА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 баллов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Замени одним словом: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Говорить тихо, неразборчиво;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Перевёртываться через голову;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Идти, делая частые, мелкие шажки.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12360" y="6093296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00600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Замени одним словом: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276872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Говорить тихо, неразборчиво;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Перевёртываться через голову;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Идти, делая частые, мелкие шажки.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2120" y="263691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БОРМОТАТЬ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933056"/>
            <a:ext cx="2985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КУВЫРКАТЬСЯ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5373216"/>
            <a:ext cx="2294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СЕМЕНИТЬ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азвернутая стрелка 7">
            <a:hlinkClick r:id="rId2" action="ppaction://hlinksldjump"/>
          </p:cNvPr>
          <p:cNvSpPr/>
          <p:nvPr/>
        </p:nvSpPr>
        <p:spPr>
          <a:xfrm rot="10800000" flipH="1">
            <a:off x="8244408" y="5980176"/>
            <a:ext cx="625200" cy="54516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27478"/>
              <a:gd name="adj5" fmla="val 7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ЛЕКСИКА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баллов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137323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Русская поговорка гласит: «Не было ни гроша, да вдруг алтын!»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сколько это алтын?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2320" y="6021288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звернутая стрелка 3">
            <a:hlinkClick r:id="rId2" action="ppaction://hlinksldjump"/>
          </p:cNvPr>
          <p:cNvSpPr/>
          <p:nvPr/>
        </p:nvSpPr>
        <p:spPr>
          <a:xfrm flipV="1">
            <a:off x="8316416" y="6021288"/>
            <a:ext cx="526928" cy="459432"/>
          </a:xfrm>
          <a:prstGeom prst="utur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484784"/>
            <a:ext cx="7527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Алтын – это 3 копейки.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Картинка 1 из 262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2924944"/>
            <a:ext cx="6112410" cy="3096344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ЛЕКСИКА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 баллов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словаре В.И.Даля встречается ныне забытое слово КОЛОЗЕМИЦА. Каким заимствованным словом оно оказалось вытесненным в наши дни?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6336" y="594928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ТМ</a:t>
            </a: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СФЕРА</a:t>
            </a:r>
            <a:endParaRPr lang="ru-RU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звернутая стрелка 3">
            <a:hlinkClick r:id="rId2" action="ppaction://hlinksldjump"/>
          </p:cNvPr>
          <p:cNvSpPr/>
          <p:nvPr/>
        </p:nvSpPr>
        <p:spPr>
          <a:xfrm flipV="1">
            <a:off x="8172400" y="5733256"/>
            <a:ext cx="598936" cy="64807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4271"/>
              <a:gd name="adj5" fmla="val 7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458" name="Picture 2" descr="http://www.priroda-tula.ru/imagelib/atmosf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068960"/>
            <a:ext cx="4680520" cy="3134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81000"/>
            <a:ext cx="7543800" cy="685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КАТЕГОРИИ</a:t>
            </a:r>
            <a:endParaRPr lang="th-TH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143000"/>
            <a:ext cx="83820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40073"/>
              </p:ext>
            </p:extLst>
          </p:nvPr>
        </p:nvGraphicFramePr>
        <p:xfrm>
          <a:off x="323528" y="1196752"/>
          <a:ext cx="8496942" cy="51845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36304"/>
                <a:gridCol w="1152128"/>
                <a:gridCol w="1224136"/>
                <a:gridCol w="1224136"/>
                <a:gridCol w="1080120"/>
                <a:gridCol w="1080118"/>
              </a:tblGrid>
              <a:tr h="1036916">
                <a:tc>
                  <a:txBody>
                    <a:bodyPr/>
                    <a:lstStyle/>
                    <a:p>
                      <a:endParaRPr lang="ru-RU" sz="20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ИСТОРИЧЕСКАЯ СТРАНИЧКА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10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20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30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40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50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36916">
                <a:tc>
                  <a:txBody>
                    <a:bodyPr/>
                    <a:lstStyle/>
                    <a:p>
                      <a:endParaRPr lang="ru-RU" sz="20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ЛЕКСИКА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10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20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30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40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50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36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ОРФОЭПИЯ</a:t>
                      </a:r>
                    </a:p>
                    <a:p>
                      <a:endParaRPr lang="ru-RU" sz="20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10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20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30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40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50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36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ЧЁРНЫЙ ЯЩИК</a:t>
                      </a:r>
                    </a:p>
                    <a:p>
                      <a:endParaRPr lang="ru-RU" sz="20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7" action="ppaction://hlinksldjump"/>
                        </a:rPr>
                        <a:t>10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8" action="ppaction://hlinksldjump"/>
                        </a:rPr>
                        <a:t>20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30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0" action="ppaction://hlinksldjump"/>
                        </a:rPr>
                        <a:t>40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50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36916">
                <a:tc>
                  <a:txBody>
                    <a:bodyPr/>
                    <a:lstStyle/>
                    <a:p>
                      <a:endParaRPr lang="ru-RU" sz="20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РЕБУСЫ,</a:t>
                      </a:r>
                      <a:r>
                        <a:rPr lang="ru-RU" sz="20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ШАРАДЫ</a:t>
                      </a:r>
                      <a:endParaRPr lang="ru-RU" sz="20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2" action="ppaction://hlinksldjump"/>
                        </a:rPr>
                        <a:t>10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3" action="ppaction://hlinksldjump"/>
                        </a:rPr>
                        <a:t>20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4" action="ppaction://hlinksldjump"/>
                        </a:rPr>
                        <a:t>30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5" action="ppaction://hlinksldjump"/>
                        </a:rPr>
                        <a:t>40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6" action="ppaction://hlinksldjump"/>
                        </a:rPr>
                        <a:t>50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36296" y="6309320"/>
            <a:ext cx="1178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7" action="ppaction://hlinksldjump"/>
              </a:rPr>
              <a:t>ФИНАЛ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6334780"/>
            <a:ext cx="2108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8" action="ppaction://hlinksldjump"/>
              </a:rPr>
              <a:t>ФИЗМИНУТКА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ЛЕКСИКА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 баллов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99330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Подберите синонимы к словам: 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адекватный, флегматичный, утрировать, меркантильный.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6336" y="6093296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493095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Адекватный  - с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тве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тст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вующий;         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Флегматичный – сп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койный;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утрировать – пр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вать;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меркантильный – к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рыс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ный.</a:t>
            </a:r>
            <a:endParaRPr lang="ru-RU" sz="4400" dirty="0"/>
          </a:p>
        </p:txBody>
      </p:sp>
      <p:sp>
        <p:nvSpPr>
          <p:cNvPr id="4" name="Развернутая стрелка 3">
            <a:hlinkClick r:id="rId2" action="ppaction://hlinksldjump"/>
          </p:cNvPr>
          <p:cNvSpPr/>
          <p:nvPr/>
        </p:nvSpPr>
        <p:spPr>
          <a:xfrm flipV="1">
            <a:off x="8100392" y="5949280"/>
            <a:ext cx="648072" cy="64807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4271"/>
              <a:gd name="adj5" fmla="val 7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ЛЕКСИКА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 баллов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060848"/>
            <a:ext cx="843528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Какая русская пословица следующим образом переведена на иностранный язык: «Недостаток ума компенсируй ходьбой»?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80312" y="6021288"/>
            <a:ext cx="141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9176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ФИЗКУЛЬТМИНУТКА ДЛЯ ГЛАЗ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70000"/>
              </a:lnSpc>
              <a:buNone/>
              <a:defRPr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Маятник.</a:t>
            </a:r>
          </a:p>
          <a:p>
            <a:pPr>
              <a:lnSpc>
                <a:spcPct val="70000"/>
              </a:lnSpc>
              <a:buNone/>
              <a:defRPr/>
            </a:pPr>
            <a:r>
              <a:rPr lang="ru-RU" sz="2800" b="1" dirty="0" smtClean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Маятник качается  вперёд - назад, назад - вперёд,</a:t>
            </a:r>
          </a:p>
          <a:p>
            <a:pPr>
              <a:lnSpc>
                <a:spcPct val="70000"/>
              </a:lnSpc>
              <a:buNone/>
              <a:defRPr/>
            </a:pPr>
            <a:r>
              <a:rPr lang="ru-RU" sz="2800" b="1" dirty="0" smtClean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жёлтого к синему, потом наоборот.</a:t>
            </a:r>
          </a:p>
          <a:p>
            <a:pPr>
              <a:lnSpc>
                <a:spcPct val="70000"/>
              </a:lnSpc>
              <a:buNone/>
              <a:defRPr/>
            </a:pPr>
            <a:r>
              <a:rPr lang="ru-RU" sz="2800" b="1" dirty="0" smtClean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 стрелка качается, уж столько раз подряд,</a:t>
            </a:r>
          </a:p>
          <a:p>
            <a:pPr>
              <a:lnSpc>
                <a:spcPct val="70000"/>
              </a:lnSpc>
              <a:buNone/>
              <a:defRPr/>
            </a:pPr>
            <a:r>
              <a:rPr lang="ru-RU" sz="2800" b="1" dirty="0" smtClean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на синий с жёлтого переводи свой взгляд.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F695-219F-480B-A47C-C888E81AD3A7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95536" y="4005064"/>
            <a:ext cx="2448272" cy="2304256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6084168" y="4005064"/>
            <a:ext cx="2448272" cy="2304256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3995936" y="5733256"/>
            <a:ext cx="864096" cy="792088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Дурная голова ногам покоя не даёт.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звернутая стрелка 3">
            <a:hlinkClick r:id="rId2" action="ppaction://hlinksldjump"/>
          </p:cNvPr>
          <p:cNvSpPr/>
          <p:nvPr/>
        </p:nvSpPr>
        <p:spPr>
          <a:xfrm flipV="1">
            <a:off x="8172400" y="5949280"/>
            <a:ext cx="598936" cy="562336"/>
          </a:xfrm>
          <a:prstGeom prst="utur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362" name="Picture 2" descr="Картинка 93 из 546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3140967"/>
            <a:ext cx="2304256" cy="3363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ОРФОЭПИЯ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баллов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Озвучьте свой заказ в кафе, если из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предложенных в меню блюд вы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выбрали: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Суп из щавеля;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Салат из свеклы;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Тефтели;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Блинчики с творогом и сливовым вареньем.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8344" y="6165304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Суп из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щавЕля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Салат из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свЁклы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ТЕфтели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Блинчики с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творогОм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слИвовым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вареньем.</a:t>
            </a:r>
          </a:p>
          <a:p>
            <a:endParaRPr lang="ru-RU" dirty="0"/>
          </a:p>
        </p:txBody>
      </p:sp>
      <p:sp>
        <p:nvSpPr>
          <p:cNvPr id="4" name="Развернутая стрелка 3">
            <a:hlinkClick r:id="rId2" action="ppaction://hlinksldjump"/>
          </p:cNvPr>
          <p:cNvSpPr/>
          <p:nvPr/>
        </p:nvSpPr>
        <p:spPr>
          <a:xfrm flipV="1">
            <a:off x="8100392" y="5805264"/>
            <a:ext cx="670944" cy="70635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4271"/>
              <a:gd name="adj5" fmla="val 7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ОРФОЭПИЯ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баллов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отличается </a:t>
            </a:r>
            <a:r>
              <a:rPr lang="ru-RU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брОня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бронИ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ru-RU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7668344" y="6093296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ня – закрепление за кем – либо билета, номера в гостинице, от этого существительного образуется прилагательное брон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ровать.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Брон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защитная облицовка, образует прилагательное бронир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ванный.</a:t>
            </a:r>
          </a:p>
          <a:p>
            <a:pPr lvl="1">
              <a:buNone/>
            </a:pPr>
            <a:endParaRPr lang="ru-RU" dirty="0"/>
          </a:p>
        </p:txBody>
      </p:sp>
      <p:pic>
        <p:nvPicPr>
          <p:cNvPr id="4" name="Picture 2" descr="Картинка 10 из 136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4797152"/>
            <a:ext cx="2666906" cy="1656184"/>
          </a:xfrm>
          <a:prstGeom prst="rect">
            <a:avLst/>
          </a:prstGeom>
          <a:noFill/>
        </p:spPr>
      </p:pic>
      <p:sp>
        <p:nvSpPr>
          <p:cNvPr id="5" name="Развернутая стрелка 4">
            <a:hlinkClick r:id="rId3" action="ppaction://hlinksldjump"/>
          </p:cNvPr>
          <p:cNvSpPr/>
          <p:nvPr/>
        </p:nvSpPr>
        <p:spPr>
          <a:xfrm flipV="1">
            <a:off x="8100392" y="5877272"/>
            <a:ext cx="648072" cy="576064"/>
          </a:xfrm>
          <a:prstGeom prst="utur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ОРФОЭПИЯ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баллов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- сборник карт; от ударения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Зависит два моих значения: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Хочу - преображусь в название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Блестящей, шёлковой ткани.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8344" y="594928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ИСТОРИЧЕСКАЯ СТРАНИЧКА 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баллов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2808312"/>
          </a:xfrm>
        </p:spPr>
        <p:txBody>
          <a:bodyPr/>
          <a:lstStyle/>
          <a:p>
            <a:pPr algn="ctr">
              <a:buNone/>
            </a:pPr>
            <a:r>
              <a:rPr lang="ru-RU" sz="5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Являются ли слова </a:t>
            </a:r>
          </a:p>
          <a:p>
            <a:pPr algn="ctr">
              <a:buNone/>
            </a:pPr>
            <a:r>
              <a:rPr lang="ru-RU" sz="5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ЦИРК и ЦИРКУЛЬ родственными?</a:t>
            </a:r>
            <a:endParaRPr lang="ru-RU" sz="5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ртинка 63 из 956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4365104"/>
            <a:ext cx="2088232" cy="2088232"/>
          </a:xfrm>
          <a:prstGeom prst="rect">
            <a:avLst/>
          </a:prstGeom>
          <a:noFill/>
        </p:spPr>
      </p:pic>
      <p:pic>
        <p:nvPicPr>
          <p:cNvPr id="3076" name="Picture 4" descr="Картинка 80 из 640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4149080"/>
            <a:ext cx="1621801" cy="23762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84368" y="6165304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ОТВЕТ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218" name="Picture 2" descr="Картинка 1 из 640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708920"/>
            <a:ext cx="5076825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Картинка 2 из 640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1700808"/>
            <a:ext cx="253365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771800" y="1556792"/>
            <a:ext cx="2533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АТЛАС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азвернутая стрелка 6">
            <a:hlinkClick r:id="rId4" action="ppaction://hlinksldjump"/>
          </p:cNvPr>
          <p:cNvSpPr/>
          <p:nvPr/>
        </p:nvSpPr>
        <p:spPr>
          <a:xfrm flipV="1">
            <a:off x="7884368" y="5805264"/>
            <a:ext cx="814960" cy="72008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1667"/>
              <a:gd name="adj5" fmla="val 7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ОРФОЭПИЯ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 баллов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781128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каком слове верно выделена буква, обозначающая ударный гласный звук? 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красивЕе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мусоропрОвод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апОстроф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ходАтайство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740352" y="6093296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hlinkClick r:id="rId2" action="ppaction://hlinksldjump"/>
              </a:rPr>
              <a:t>ОТВЕТ</a:t>
            </a:r>
            <a:endParaRPr lang="ru-RU" sz="2000" b="1" dirty="0"/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2908920"/>
          </a:xfrm>
        </p:spPr>
        <p:txBody>
          <a:bodyPr/>
          <a:lstStyle/>
          <a:p>
            <a:pPr algn="ctr">
              <a:buNone/>
            </a:pPr>
            <a:r>
              <a:rPr lang="ru-RU" sz="9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ходАтайство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звернутая стрелка 3">
            <a:hlinkClick r:id="rId2" action="ppaction://hlinksldjump"/>
          </p:cNvPr>
          <p:cNvSpPr/>
          <p:nvPr/>
        </p:nvSpPr>
        <p:spPr>
          <a:xfrm flipV="1">
            <a:off x="7956376" y="5661248"/>
            <a:ext cx="886968" cy="922376"/>
          </a:xfrm>
          <a:prstGeom prst="utur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ОРФОЭПИЯ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 баллов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каком слове буква, обозначающая ударный гласный, выделена верно?</a:t>
            </a:r>
            <a:endParaRPr lang="ru-RU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Эксперт               2) </a:t>
            </a: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туфлЯ</a:t>
            </a:r>
            <a:endParaRPr lang="ru-RU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3) </a:t>
            </a: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созвонИмся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4) </a:t>
            </a: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облЕгчить</a:t>
            </a:r>
            <a:endParaRPr lang="ru-RU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24328" y="594928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1900807"/>
          </a:xfrm>
        </p:spPr>
        <p:txBody>
          <a:bodyPr/>
          <a:lstStyle/>
          <a:p>
            <a:pPr algn="ctr">
              <a:buNone/>
            </a:pPr>
            <a:r>
              <a:rPr lang="ru-RU" sz="9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созвонИмся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Картинка 1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420888"/>
            <a:ext cx="4270434" cy="4176464"/>
          </a:xfrm>
          <a:prstGeom prst="rect">
            <a:avLst/>
          </a:prstGeom>
          <a:noFill/>
        </p:spPr>
      </p:pic>
      <p:sp>
        <p:nvSpPr>
          <p:cNvPr id="5" name="Развернутая стрелка 4">
            <a:hlinkClick r:id="rId4" action="ppaction://hlinksldjump"/>
          </p:cNvPr>
          <p:cNvSpPr/>
          <p:nvPr/>
        </p:nvSpPr>
        <p:spPr>
          <a:xfrm flipV="1">
            <a:off x="8028384" y="5589240"/>
            <a:ext cx="886968" cy="89499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ЧЁРНЫЙ ЯЩИК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 баллов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Её можно толочь в ступе и носить в решете. Можно прятать в неё концы и водить по ней вилами. Она бывает живая, мёртвая и на киселе. А если вы не хотите отвечать на мой вопрос, то можете набрать её в рот. Но в  ваших интересах на него ответить. Что это?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6336" y="594928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8" name="Picture 2" descr="http://www.kypbma.ru/uploads/posts/2010-06/1275992027_www.kypbma.ru_2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 b="2812"/>
          <a:stretch>
            <a:fillRect/>
          </a:stretch>
        </p:blipFill>
        <p:spPr bwMode="auto">
          <a:xfrm>
            <a:off x="3635896" y="1268760"/>
            <a:ext cx="4032448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Развернутая стрелка 4">
            <a:hlinkClick r:id="rId4" action="ppaction://hlinksldjump"/>
          </p:cNvPr>
          <p:cNvSpPr/>
          <p:nvPr/>
        </p:nvSpPr>
        <p:spPr>
          <a:xfrm flipV="1">
            <a:off x="8172400" y="5877272"/>
            <a:ext cx="742952" cy="706352"/>
          </a:xfrm>
          <a:prstGeom prst="utur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ЧЁРНЫЙ ЯЩИК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очень маленькая, но с её помощью можно прервать жизнь одного сказочного героя. Глупый человек может искать её в стоге сена, а тот, кто волнуется, будет на них сидеть. Новая одежда только что с неё. Что это за предмет?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6336" y="6021288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 lvl="1">
              <a:buNone/>
            </a:pPr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ИГОЛКА</a:t>
            </a:r>
            <a:endParaRPr lang="ru-RU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4" name="Picture 2" descr="Картинка 9 из 73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936" y="1700808"/>
            <a:ext cx="4513281" cy="4752528"/>
          </a:xfrm>
          <a:prstGeom prst="rect">
            <a:avLst/>
          </a:prstGeom>
          <a:noFill/>
        </p:spPr>
      </p:pic>
      <p:sp>
        <p:nvSpPr>
          <p:cNvPr id="5" name="Развернутая стрелка 4">
            <a:hlinkClick r:id="rId3" action="ppaction://hlinksldjump"/>
          </p:cNvPr>
          <p:cNvSpPr/>
          <p:nvPr/>
        </p:nvSpPr>
        <p:spPr>
          <a:xfrm flipV="1">
            <a:off x="8172400" y="5877272"/>
            <a:ext cx="670944" cy="706352"/>
          </a:xfrm>
          <a:prstGeom prst="utur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ЧЁРНЫЙ ЯЩИК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8892480" cy="435334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Оно бывает пятым у телеги вопреки всякому здравому смыслу. И что самое удивительное, некоторые любят вставлять в него палки. На нём можно даже жить, а можно в нём вертеться, но особенно его почему – то любят белки. Что это?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8344" y="6093296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525963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каждого из этих слов связано с понятием круга. Они имеют общий корень, образованный от латинского «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циркус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что значит «круг». Поэтому они являются родственными.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гнутая вниз стрелка 3">
            <a:hlinkClick r:id="rId2" action="ppaction://hlinksldjump"/>
          </p:cNvPr>
          <p:cNvSpPr/>
          <p:nvPr/>
        </p:nvSpPr>
        <p:spPr>
          <a:xfrm>
            <a:off x="7956376" y="6093296"/>
            <a:ext cx="856112" cy="504056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КОЛЕСО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4" name="Picture 6" descr="http://foto.academ.org/data/r/media/351/Whee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2276872"/>
            <a:ext cx="5349166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Развернутая стрелка 6">
            <a:hlinkClick r:id="rId3" action="ppaction://hlinksldjump"/>
          </p:cNvPr>
          <p:cNvSpPr/>
          <p:nvPr/>
        </p:nvSpPr>
        <p:spPr>
          <a:xfrm flipV="1">
            <a:off x="8028384" y="5877272"/>
            <a:ext cx="742952" cy="706352"/>
          </a:xfrm>
          <a:prstGeom prst="utur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ЧЁРНЫЙ ЯЩИК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Молодожёны очень хорошо его знают, потому что он рядом с ними целый месяц. А когда его целая бочка, то находятся вредители, готовые испортить его, добавив в него ложку дёгтя. Его обожал один представитель млекопитающих, любящий прикидываться тучкой. Что это такое?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40352" y="6237312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>
              <a:buNone/>
            </a:pPr>
            <a:endParaRPr lang="ru-RU" sz="6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МЁД</a:t>
            </a:r>
            <a:endParaRPr lang="ru-RU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 descr="Картинка 17 из 88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1484784"/>
            <a:ext cx="6044892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Развернутая стрелка 4">
            <a:hlinkClick r:id="rId3" action="ppaction://hlinksldjump"/>
          </p:cNvPr>
          <p:cNvSpPr/>
          <p:nvPr/>
        </p:nvSpPr>
        <p:spPr>
          <a:xfrm flipV="1">
            <a:off x="8244408" y="6093296"/>
            <a:ext cx="526928" cy="490328"/>
          </a:xfrm>
          <a:prstGeom prst="utur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ЧЁРНЫЙ ЯЩИК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Имя апостола Петра в переводе с древнееврейского обозначает именно это. Он бывает краеугольным, а </a:t>
            </a: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бывает точкой преткновения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Плохой человек носит его за пазухой. В споре коса может на него найти.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Что это такое?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6336" y="6021288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КАМЕНЬ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4" name="Picture 4" descr="Картинка 84 из 640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2276872"/>
            <a:ext cx="5373237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Развернутая стрелка 5">
            <a:hlinkClick r:id="rId3" action="ppaction://hlinksldjump"/>
          </p:cNvPr>
          <p:cNvSpPr/>
          <p:nvPr/>
        </p:nvSpPr>
        <p:spPr>
          <a:xfrm flipV="1">
            <a:off x="7956376" y="5877272"/>
            <a:ext cx="886968" cy="706352"/>
          </a:xfrm>
          <a:prstGeom prst="utur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РЕБУСЫ, ШАРАДЫ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 баллов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C:\Users\Вова\Pictures\GIF\WebArt\BD10902_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296953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202" name="AutoShape 2"/>
          <p:cNvCxnSpPr>
            <a:cxnSpLocks noChangeShapeType="1"/>
          </p:cNvCxnSpPr>
          <p:nvPr/>
        </p:nvCxnSpPr>
        <p:spPr bwMode="auto">
          <a:xfrm flipV="1">
            <a:off x="539552" y="4005064"/>
            <a:ext cx="758825" cy="758825"/>
          </a:xfrm>
          <a:prstGeom prst="straightConnector1">
            <a:avLst/>
          </a:prstGeom>
          <a:noFill/>
          <a:ln w="127000">
            <a:solidFill>
              <a:srgbClr val="C0504D"/>
            </a:solidFill>
            <a:round/>
            <a:headEnd/>
            <a:tailEnd type="triangle" w="med" len="med"/>
          </a:ln>
          <a:effectLst/>
        </p:spPr>
      </p:cxnSp>
      <p:pic>
        <p:nvPicPr>
          <p:cNvPr id="6" name="Рисунок 5" descr="C:\Users\Вова\Pictures\GIF\WebArt\PE03323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64904"/>
            <a:ext cx="248944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WordArt 3"/>
          <p:cNvSpPr>
            <a:spLocks noChangeArrowheads="1" noChangeShapeType="1" noTextEdit="1"/>
          </p:cNvSpPr>
          <p:nvPr/>
        </p:nvSpPr>
        <p:spPr bwMode="auto">
          <a:xfrm>
            <a:off x="3275856" y="3356992"/>
            <a:ext cx="1141413" cy="181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51204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7524328" y="2924944"/>
            <a:ext cx="827584" cy="20434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Г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1205" name="WordArt 5"/>
          <p:cNvSpPr>
            <a:spLocks noChangeArrowheads="1" noChangeShapeType="1" noTextEdit="1"/>
          </p:cNvSpPr>
          <p:nvPr/>
        </p:nvSpPr>
        <p:spPr bwMode="auto">
          <a:xfrm>
            <a:off x="7236296" y="2132856"/>
            <a:ext cx="273050" cy="927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65F91"/>
                </a:solidFill>
                <a:effectLst/>
                <a:latin typeface="Arial Black"/>
              </a:rPr>
              <a:t>,</a:t>
            </a:r>
            <a:endParaRPr lang="ru-RU" sz="3600" kern="10" spc="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65F91"/>
              </a:solidFill>
              <a:effectLst/>
              <a:latin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8344" y="6021288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ОТВЕТ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5400600"/>
          </a:xfrm>
        </p:spPr>
        <p:txBody>
          <a:bodyPr/>
          <a:lstStyle/>
          <a:p>
            <a:pPr algn="ctr">
              <a:buNone/>
            </a:pP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РОГ</a:t>
            </a:r>
            <a:endParaRPr lang="ru-RU" sz="8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Картинка 4 из 281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2708920"/>
            <a:ext cx="4824536" cy="3620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трелка вверх 4">
            <a:hlinkClick r:id="rId3" action="ppaction://hlinksldjump"/>
          </p:cNvPr>
          <p:cNvSpPr/>
          <p:nvPr/>
        </p:nvSpPr>
        <p:spPr>
          <a:xfrm>
            <a:off x="8316416" y="5517232"/>
            <a:ext cx="484632" cy="978408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РЕБУСЫ, ШАРАДЫ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 баллов</a:t>
            </a:r>
            <a:endParaRPr lang="ru-RU" dirty="0"/>
          </a:p>
        </p:txBody>
      </p:sp>
      <p:pic>
        <p:nvPicPr>
          <p:cNvPr id="4" name="Содержимое 3" descr="ребусы для дете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992888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740352" y="6237312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ОТВЕТ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ctr">
              <a:buNone/>
            </a:pP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ТУАР</a:t>
            </a:r>
            <a:endParaRPr lang="ru-RU" sz="8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3" name="Picture 1" descr="C:\Users\Наталья\Music\Pictures\0_1c788_532e6ca4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2636912"/>
            <a:ext cx="344406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трелка вверх 4">
            <a:hlinkClick r:id="rId3" action="ppaction://hlinksldjump"/>
          </p:cNvPr>
          <p:cNvSpPr/>
          <p:nvPr/>
        </p:nvSpPr>
        <p:spPr>
          <a:xfrm>
            <a:off x="8316416" y="5589240"/>
            <a:ext cx="484632" cy="978408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РЕБУСЫ, ШАРАДЫ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Слог первый мой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Растёт в прошедшем времени.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Вторая часть –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Сестричка в нотном пении.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 целом – гениального строителя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Легко узнают питерские жители.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8344" y="6021288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ИСТОРИЧЕСКАЯ СТРАНИЧКА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 баллов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Какая буква неофициально появилась в русском алфавите с приходом Интернета?	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12360" y="6237312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</a:t>
            </a: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Карл 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Иванович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Картинка 3 из 96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1268760"/>
            <a:ext cx="3960440" cy="4919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трелка вверх 4">
            <a:hlinkClick r:id="rId3" action="ppaction://hlinksldjump"/>
          </p:cNvPr>
          <p:cNvSpPr/>
          <p:nvPr/>
        </p:nvSpPr>
        <p:spPr>
          <a:xfrm>
            <a:off x="8388424" y="5517232"/>
            <a:ext cx="484632" cy="978408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РЕБУСЫ, ШАРАДЫ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Первое  - форма арбуза, Земли.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догадаться уже вы смогли?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из второго вкусную кашу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Варит на завтрак  мамочка ваша.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Целое музыку будет дарить,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за ручку тихонько крутить.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8344" y="6093296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ctr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ШАР</a:t>
            </a: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МАНКА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Картинка 18 из 814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2420887"/>
            <a:ext cx="3096344" cy="4128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трелка вверх 4">
            <a:hlinkClick r:id="rId3" action="ppaction://hlinksldjump"/>
          </p:cNvPr>
          <p:cNvSpPr/>
          <p:nvPr/>
        </p:nvSpPr>
        <p:spPr>
          <a:xfrm>
            <a:off x="8388424" y="5517232"/>
            <a:ext cx="484632" cy="978408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РЕБУСЫ, ШАРАДЫ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к букве восемнадцатой по счёту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Прибавим для начала третью ноту.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И, с этажа шагая на этаж,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«Всё та же красота, - добавим, - та ж!»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И, всё сложив, получим мы в награду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Название театра или сада.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8344" y="6093296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</a:t>
            </a: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Картинка 13 из 640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420888"/>
            <a:ext cx="6552728" cy="4020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трелка вверх 4">
            <a:hlinkClick r:id="rId3" action="ppaction://hlinksldjump"/>
          </p:cNvPr>
          <p:cNvSpPr/>
          <p:nvPr/>
        </p:nvSpPr>
        <p:spPr>
          <a:xfrm>
            <a:off x="8316416" y="5517232"/>
            <a:ext cx="484632" cy="978408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ФИНАЛ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1331640" y="1628800"/>
            <a:ext cx="4896544" cy="72008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ИСТОРИЧЕСКАЯ СТРАНИЧКА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1331640" y="2492896"/>
            <a:ext cx="4896544" cy="72008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ЛЕКСИКА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1331640" y="3429000"/>
            <a:ext cx="4896544" cy="72008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ОРФОЭПИЯ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1331640" y="4437112"/>
            <a:ext cx="4896544" cy="72008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ЧЁРНЫЙ ЯЩИК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1331640" y="5373216"/>
            <a:ext cx="4896544" cy="72008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РЕБУСЫ, ШАРАДЫ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Штриховая стрелка вправо 9">
            <a:hlinkClick r:id="rId2" action="ppaction://hlinksldjump"/>
          </p:cNvPr>
          <p:cNvSpPr/>
          <p:nvPr/>
        </p:nvSpPr>
        <p:spPr>
          <a:xfrm>
            <a:off x="6444208" y="1628800"/>
            <a:ext cx="1152128" cy="628648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>
            <a:hlinkClick r:id="rId3" action="ppaction://hlinksldjump"/>
          </p:cNvPr>
          <p:cNvSpPr/>
          <p:nvPr/>
        </p:nvSpPr>
        <p:spPr>
          <a:xfrm>
            <a:off x="6444208" y="2492896"/>
            <a:ext cx="1152128" cy="628648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>
            <a:hlinkClick r:id="rId4" action="ppaction://hlinksldjump"/>
          </p:cNvPr>
          <p:cNvSpPr/>
          <p:nvPr/>
        </p:nvSpPr>
        <p:spPr>
          <a:xfrm>
            <a:off x="6444208" y="3429000"/>
            <a:ext cx="1152128" cy="628648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>
            <a:hlinkClick r:id="rId4" action="ppaction://hlinksldjump"/>
          </p:cNvPr>
          <p:cNvSpPr/>
          <p:nvPr/>
        </p:nvSpPr>
        <p:spPr>
          <a:xfrm>
            <a:off x="6444208" y="4437112"/>
            <a:ext cx="1152128" cy="628648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>
            <a:hlinkClick r:id="rId5" action="ppaction://hlinksldjump"/>
          </p:cNvPr>
          <p:cNvSpPr/>
          <p:nvPr/>
        </p:nvSpPr>
        <p:spPr>
          <a:xfrm>
            <a:off x="6516216" y="5373216"/>
            <a:ext cx="1152128" cy="628648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9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9" presetClass="entr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9" presetClass="entr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6" grpId="0" animBg="1"/>
      <p:bldP spid="6" grpId="1" animBg="1"/>
      <p:bldP spid="7" grpId="1" animBg="1"/>
      <p:bldP spid="7" grpId="2" animBg="1"/>
      <p:bldP spid="8" grpId="1" animBg="1"/>
      <p:bldP spid="8" grpId="2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ВОПРОС ФИНАЛА</a:t>
            </a:r>
            <a:endParaRPr lang="ru-RU" sz="6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О каком слове идёт речь?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На Руси того, кого обозначали этим словом, побаивались. А сегодня его не боятся, а презирают. В известной песне поётся, что он не станет играть в одну очень мужскую игру. Назовите его.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755576" y="2132856"/>
            <a:ext cx="7200800" cy="273630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ТРУС</a:t>
            </a:r>
            <a:endParaRPr lang="ru-RU" sz="9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Штриховая стрелка вправо 4">
            <a:hlinkClick r:id="rId2" action="ppaction://hlinksldjump"/>
          </p:cNvPr>
          <p:cNvSpPr/>
          <p:nvPr/>
        </p:nvSpPr>
        <p:spPr>
          <a:xfrm>
            <a:off x="7812360" y="5949280"/>
            <a:ext cx="978408" cy="484632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ВОПРОС ФИНАЛА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363272" cy="4525963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Подберите синоним к английскому фразеологизму: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к одной кормушке двух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ослов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ставят.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539552" y="2996952"/>
            <a:ext cx="7920880" cy="216024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Два медведя в одной берлоге не уживутся.</a:t>
            </a:r>
            <a:endParaRPr lang="ru-RU" sz="4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Штриховая стрелка вправо 4">
            <a:hlinkClick r:id="rId2" action="ppaction://hlinksldjump"/>
          </p:cNvPr>
          <p:cNvSpPr/>
          <p:nvPr/>
        </p:nvSpPr>
        <p:spPr>
          <a:xfrm>
            <a:off x="7596336" y="6093296"/>
            <a:ext cx="978408" cy="484632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ВОПРОС ФИНАЛА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такая сатира на безграмотные стихи была опубликована однажды в студенческой стенгазете.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Гра'вер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гра'вюру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гро'ша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досто'ин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Несём из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мага'зина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по'ртфеле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медь.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Мо'жет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быть,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сти'хи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писа'ть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сто'ит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лу'чше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библио'теке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сло'варем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посиде'ть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слова, где ударение поставлено неверно.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611560" y="1916832"/>
            <a:ext cx="7992888" cy="3168352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ГРАВ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Р, ГРАВ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РА, ГРОШ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МАГАЗ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Н,ПОРТФ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ЛЬ, СТИХ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БИБЛИОТ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КА, СО СЛОВАР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Штриховая стрелка вправо 4">
            <a:hlinkClick r:id="rId2" action="ppaction://hlinksldjump"/>
          </p:cNvPr>
          <p:cNvSpPr/>
          <p:nvPr/>
        </p:nvSpPr>
        <p:spPr>
          <a:xfrm>
            <a:off x="7884368" y="6093296"/>
            <a:ext cx="978408" cy="484632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ВОПРОС ФИНАЛА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ними ходил Геракл в сады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Геспирид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Одно из них стало предметом раздора между Герой, Афиной и Афродитой. И, представьте себе, из –за него даже началась война! Когда тесно, то ему негде упасть. Как вы думаете, что это за предмет?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триховая стрелка вправо 3">
            <a:hlinkClick r:id="rId2" action="ppaction://hlinksldjump"/>
          </p:cNvPr>
          <p:cNvSpPr/>
          <p:nvPr/>
        </p:nvSpPr>
        <p:spPr>
          <a:xfrm>
            <a:off x="7812360" y="6093296"/>
            <a:ext cx="978408" cy="484632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204864"/>
            <a:ext cx="7344816" cy="18722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ЯБЛ</a:t>
            </a:r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72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endParaRPr lang="ru-RU" sz="72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Буква 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которая часто используется в рекламе для обозначения звука «а»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некоторых словах: «</a:t>
            </a:r>
            <a:r>
              <a:rPr lang="ru-RU" sz="4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ru-RU" sz="4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вместо «собака».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email03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5085184"/>
            <a:ext cx="1224136" cy="1245242"/>
          </a:xfrm>
          <a:prstGeom prst="rect">
            <a:avLst/>
          </a:prstGeom>
          <a:noFill/>
        </p:spPr>
      </p:pic>
      <p:sp>
        <p:nvSpPr>
          <p:cNvPr id="5" name="Выгнутая вниз стрелка 4">
            <a:hlinkClick r:id="rId3" action="ppaction://hlinksldjump"/>
          </p:cNvPr>
          <p:cNvSpPr/>
          <p:nvPr/>
        </p:nvSpPr>
        <p:spPr>
          <a:xfrm>
            <a:off x="7956376" y="6093296"/>
            <a:ext cx="928120" cy="504056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ВОПРОС ФИНАЛА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56584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букве «Б» шагает «Е» –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 слога есть у вас уже.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ним букву «Д» скорей приставьте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так до времени оставьте.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Теперь внимательно взгляните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офицерский строгий китель.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Поймёте вы наверняка,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не нужна здесь буква «К».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467544" y="2564904"/>
            <a:ext cx="7920880" cy="2088232"/>
          </a:xfrm>
          <a:prstGeom prst="foldedCorner">
            <a:avLst>
              <a:gd name="adj" fmla="val 2552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8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ИТЕЛЬ</a:t>
            </a:r>
            <a:endParaRPr lang="ru-RU" sz="8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Штриховая стрелка вправо 4">
            <a:hlinkClick r:id="rId2" action="ppaction://hlinksldjump"/>
          </p:cNvPr>
          <p:cNvSpPr/>
          <p:nvPr/>
        </p:nvSpPr>
        <p:spPr>
          <a:xfrm>
            <a:off x="7884368" y="6093296"/>
            <a:ext cx="978408" cy="484632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736" y="0"/>
            <a:ext cx="8291264" cy="2924944"/>
          </a:xfrm>
        </p:spPr>
        <p:txBody>
          <a:bodyPr/>
          <a:lstStyle/>
          <a:p>
            <a:r>
              <a:rPr lang="ru-RU" sz="8800" b="1" dirty="0" smtClean="0">
                <a:solidFill>
                  <a:srgbClr val="C00000"/>
                </a:solidFill>
                <a:latin typeface="Monotype Corsiva" pitchFamily="66" charset="0"/>
              </a:rPr>
              <a:t>ПОЗДРАВЛЯЕМ ПОБЕДИТЕЛЯ!</a:t>
            </a:r>
            <a:endParaRPr lang="ru-RU" sz="8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3730" name="Picture 2" descr="Картинка 36 из 98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620688"/>
            <a:ext cx="5616624" cy="595928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 - РЕСУРСЫ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88632"/>
          </a:xfrm>
        </p:spPr>
        <p:txBody>
          <a:bodyPr/>
          <a:lstStyle/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http://www.goodclipart.ru/data/razvlecheniya/ENTRTNMNT04/b7/E03950.png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клоун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http://im0-tub.yandex.net/i?id=180638985-13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циркуль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http://svetlanal.narod.ru/email/email03.gif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@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http://img1.liveinternet.ru/images/attach/c/0/33/646/33646774_Nereditca_GrNovroodRussia.jpg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храм Спаса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http://www.horses.ru/horsemanship/images/troika2_big.jpg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ямщик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http://foto.rambler.ru/public/volodia1954/_photos/2/1-web.jpg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«Сказка о рыбаке и рыбке»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http://www.bibliotekar.ru/dal/index.files/image002.jpg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В.И.Даль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http://feb-web.ru/feb/pushkin/pictures/Lit-fron.jpg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А.С. Пушкин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http://perevodika.ru/upload/iblock/5ba/29.jpg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танк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http://www.kalitva.ru/uploads/posts/2010-02/1265270087_21b0ec2b885e.jpg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алтын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http://im7-tub.yandex.net/i?id=52186607-03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атмосфера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http://img-fotki.yandex.ru/get/3106/goober.0/0_1c788_532e6ca4_L.jpg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тротуар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http://im5-tub.yandex.net/i?id=110073061-01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носорог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http://rusmuseum.ru/images/cms/data/mih_palace02.jpg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Росси К.И.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http://im7-tub.yandex.net/i?id=211961043-06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атлас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http://img12.nnm.ru/3/8/7/9/4/38794f4a7ebdf4316ea76201a976fcca_full.jpg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атлас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http://im8-tub.yandex.net/i?id=168942948-09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Эрмитаж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http://im4-tub.yandex.net/i?id=1650906-08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шарманка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http://www.lenagold.ru/fon/clipart/n/nit/nitky01.png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иголка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1"/>
              </a:rPr>
              <a:t>http://im8-tub.yandex.net/i?id=61127128-07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вода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2"/>
              </a:rPr>
              <a:t>http://img0.liveinternet.ru/images/attach/c/1/62/700/62700336_1281782152_5124.jpg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мёд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3"/>
              </a:rPr>
              <a:t>http://im2-tub.yandex.net/i?id=129582800-05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колесо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4"/>
              </a:rPr>
              <a:t>http://s40.radikal.ru/i087/0808/fb/f586e0ce47be.jpg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камни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5"/>
              </a:rPr>
              <a:t>http://bigpapa.com.ua/blog/wp-content/plugins/wp-o-matic/cache/eb4e4_0_1e50c_ef4dbe1d_orig.jpg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цветы.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6"/>
              </a:rPr>
              <a:t>http://im2-tub.yandex.net/i?id=154655142-06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телефон</a:t>
            </a: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ЛИТЕРАТУРА.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А.О. «Олимпиадные задания по русскому языку» – М: Просвещение, 2006.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Григорян Л.Т. «Язык мой – друг мой» – М: Просвещение, 2008.</a:t>
            </a:r>
          </a:p>
          <a:p>
            <a:pPr>
              <a:buFont typeface="+mj-lt"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Курушина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Т.А. « Русский язык. 5-9 классы.» – Волгоград: Учитель,2008. 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Филипченко М.П. «Загадки- шарады. И не только» – Волгоград: Учитель, 2008.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ИСТОРИЧЕСКАЯ СТРАНИЧКА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 баллов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038600" cy="532859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одной из стен в церкви Спаса(постройки1198 года) археологами была найдена загадочная надпись (передаём буквами русского алфавита):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НЕ     ПО    ВТ    СЕ   ЧЕ   ПЯ   СУ. Что имел в виду автор надписи?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img1.liveinternet.ru/images/attach/c/0/33/646/33646774_Nereditca_GrNovroodRussi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16754" y="1484784"/>
            <a:ext cx="3515685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884368" y="6237312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ОТВЕТ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начала названий дней недели в церковной </a:t>
            </a:r>
            <a:r>
              <a:rPr lang="ru-RU" sz="6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седьмице</a:t>
            </a: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(неделе).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5805264"/>
            <a:ext cx="2004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СПРАВКА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гнутая вниз стрелка 5">
            <a:hlinkClick r:id="rId3" action="ppaction://hlinksldjump"/>
          </p:cNvPr>
          <p:cNvSpPr/>
          <p:nvPr/>
        </p:nvSpPr>
        <p:spPr>
          <a:xfrm>
            <a:off x="7884368" y="6093296"/>
            <a:ext cx="928120" cy="504056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ИНТЕРЕСНО!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832648"/>
          </a:xfrm>
        </p:spPr>
        <p:txBody>
          <a:bodyPr/>
          <a:lstStyle/>
          <a:p>
            <a:pPr algn="ctr">
              <a:buNone/>
            </a:pP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НЕделя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ПОнедельник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Вторник, Середа,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ЧЕтверг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ПЯтница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СУббота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НЕДЕЛЯ –название выходного дня, возможно от «не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делати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ПОНЕДЕЛЬНИК – после «недели».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Среда – средний день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седьмицы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ВТОРНИК, ЧЕТВЕРГ и ПЯТНИЦА – второй, четвёртый, пятый день  недели. Появление календаря на стенах храма вполне естественно. Счёт дней недели вести  умел не каждый, а ошибиться нельзя – в церковной жизни счёт дней в неделе важнее месячного и в чём – то даже годового -расписание служб, постов.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гнутая вниз стрелка 3">
            <a:hlinkClick r:id="rId2" action="ppaction://hlinksldjump"/>
          </p:cNvPr>
          <p:cNvSpPr/>
          <p:nvPr/>
        </p:nvSpPr>
        <p:spPr>
          <a:xfrm>
            <a:off x="7956376" y="6237312"/>
            <a:ext cx="928120" cy="504056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чёлк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пчёлка</Template>
  <TotalTime>1142</TotalTime>
  <Words>909</Words>
  <Application>Microsoft Office PowerPoint</Application>
  <PresentationFormat>Экран (4:3)</PresentationFormat>
  <Paragraphs>307</Paragraphs>
  <Slides>63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пчёлка</vt:lpstr>
      <vt:lpstr>Интеллектуальная викторина по  русскому  языку</vt:lpstr>
      <vt:lpstr>КАТЕГОРИИ</vt:lpstr>
      <vt:lpstr>ИСТОРИЧЕСКАЯ СТРАНИЧКА  10 баллов</vt:lpstr>
      <vt:lpstr>ОТВЕТ</vt:lpstr>
      <vt:lpstr>ИСТОРИЧЕСКАЯ СТРАНИЧКА 20 баллов</vt:lpstr>
      <vt:lpstr>ОТВЕТ</vt:lpstr>
      <vt:lpstr>ИСТОРИЧЕСКАЯ СТРАНИЧКА 30 баллов</vt:lpstr>
      <vt:lpstr>ОТВЕТ</vt:lpstr>
      <vt:lpstr>ЭТО ИНТЕРЕСНО!</vt:lpstr>
      <vt:lpstr>ИСТОРИЧЕСКАЯ СТРАНИЧКА 40 баллов</vt:lpstr>
      <vt:lpstr>ОТВЕТ</vt:lpstr>
      <vt:lpstr>ИСТОРИЧЕСКАЯ СТРАНИЧКА 50 баллов</vt:lpstr>
      <vt:lpstr>ОТВЕТ</vt:lpstr>
      <vt:lpstr>ЛЕКСИКА 10 баллов</vt:lpstr>
      <vt:lpstr>ОТВЕТ</vt:lpstr>
      <vt:lpstr>ЛЕКСИКА 20 баллов</vt:lpstr>
      <vt:lpstr>ОТВЕТ</vt:lpstr>
      <vt:lpstr>ЛЕКСИКА 30 баллов</vt:lpstr>
      <vt:lpstr>ОТВЕТ</vt:lpstr>
      <vt:lpstr>ЛЕКСИКА 40 баллов</vt:lpstr>
      <vt:lpstr>ОТВЕТ</vt:lpstr>
      <vt:lpstr>ЛЕКСИКА 50 баллов</vt:lpstr>
      <vt:lpstr>ФИЗКУЛЬТМИНУТКА ДЛЯ ГЛАЗ</vt:lpstr>
      <vt:lpstr>ОТВЕТ</vt:lpstr>
      <vt:lpstr>ОРФОЭПИЯ 10 баллов</vt:lpstr>
      <vt:lpstr>ОТВЕТ</vt:lpstr>
      <vt:lpstr>ОРФОЭПИЯ 20 баллов</vt:lpstr>
      <vt:lpstr>ОТВЕТ</vt:lpstr>
      <vt:lpstr>ОРФОЭПИЯ 30 баллов</vt:lpstr>
      <vt:lpstr>ОТВЕТ</vt:lpstr>
      <vt:lpstr>ОРФОЭПИЯ 40 баллов</vt:lpstr>
      <vt:lpstr>ОТВЕТ</vt:lpstr>
      <vt:lpstr>ОРФОЭПИЯ 50 баллов</vt:lpstr>
      <vt:lpstr>ОТВЕТ</vt:lpstr>
      <vt:lpstr>ЧЁРНЫЙ ЯЩИК 10 баллов</vt:lpstr>
      <vt:lpstr>ОТВЕТ</vt:lpstr>
      <vt:lpstr>ЧЁРНЫЙ ЯЩИК  20 баллов</vt:lpstr>
      <vt:lpstr>ОТВЕТ</vt:lpstr>
      <vt:lpstr>ЧЁРНЫЙ ЯЩИК  30 баллов</vt:lpstr>
      <vt:lpstr>ОТВЕТ</vt:lpstr>
      <vt:lpstr>ЧЁРНЫЙ ЯЩИК  40 баллов</vt:lpstr>
      <vt:lpstr>ОТВЕТ</vt:lpstr>
      <vt:lpstr>ЧЁРНЫЙ ЯЩИК  50 баллов</vt:lpstr>
      <vt:lpstr>ОТВЕТ</vt:lpstr>
      <vt:lpstr>РЕБУСЫ, ШАРАДЫ 10 баллов</vt:lpstr>
      <vt:lpstr>ОТВЕТ</vt:lpstr>
      <vt:lpstr>РЕБУСЫ, ШАРАДЫ 20 баллов</vt:lpstr>
      <vt:lpstr>ОТВЕТ</vt:lpstr>
      <vt:lpstr>РЕБУСЫ, ШАРАДЫ 30 баллов</vt:lpstr>
      <vt:lpstr>ОТВЕТ</vt:lpstr>
      <vt:lpstr>РЕБУСЫ, ШАРАДЫ 40 баллов</vt:lpstr>
      <vt:lpstr>ОТВЕТ</vt:lpstr>
      <vt:lpstr>РЕБУСЫ, ШАРАДЫ 50 баллов</vt:lpstr>
      <vt:lpstr>ОТВЕТ</vt:lpstr>
      <vt:lpstr>ФИНАЛ</vt:lpstr>
      <vt:lpstr>ВОПРОС ФИНАЛА</vt:lpstr>
      <vt:lpstr>ВОПРОС ФИНАЛА</vt:lpstr>
      <vt:lpstr>ВОПРОС ФИНАЛА</vt:lpstr>
      <vt:lpstr>ВОПРОС ФИНАЛА</vt:lpstr>
      <vt:lpstr>ВОПРОС ФИНАЛА</vt:lpstr>
      <vt:lpstr>ПОЗДРАВЛЯЕМ ПОБЕДИТЕЛЯ!</vt:lpstr>
      <vt:lpstr>ИНТЕРНЕТ - РЕСУРСЫ</vt:lpstr>
      <vt:lpstr>ЛИТЕРАТУРА.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викторина по  русскому  языку</dc:title>
  <dc:subject>шаблон</dc:subject>
  <dc:creator>Наталья</dc:creator>
  <dc:description>З.В. Александрова  http://aida.ucoz.ru</dc:description>
  <cp:lastModifiedBy>Дом</cp:lastModifiedBy>
  <cp:revision>183</cp:revision>
  <dcterms:created xsi:type="dcterms:W3CDTF">2011-01-19T16:15:38Z</dcterms:created>
  <dcterms:modified xsi:type="dcterms:W3CDTF">2015-08-21T06:03:13Z</dcterms:modified>
</cp:coreProperties>
</file>