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4" r:id="rId4"/>
    <p:sldId id="258" r:id="rId5"/>
    <p:sldId id="259" r:id="rId6"/>
    <p:sldId id="265" r:id="rId7"/>
    <p:sldId id="266" r:id="rId8"/>
    <p:sldId id="268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A257A28-16E2-4B6B-904A-155516FC1D3A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C4BAB2-4A4D-4C08-BA28-14D789250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7A28-16E2-4B6B-904A-155516FC1D3A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BAB2-4A4D-4C08-BA28-14D789250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7A28-16E2-4B6B-904A-155516FC1D3A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BAB2-4A4D-4C08-BA28-14D789250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A257A28-16E2-4B6B-904A-155516FC1D3A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C4BAB2-4A4D-4C08-BA28-14D7892506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A257A28-16E2-4B6B-904A-155516FC1D3A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C4BAB2-4A4D-4C08-BA28-14D789250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7A28-16E2-4B6B-904A-155516FC1D3A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BAB2-4A4D-4C08-BA28-14D7892506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7A28-16E2-4B6B-904A-155516FC1D3A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BAB2-4A4D-4C08-BA28-14D7892506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257A28-16E2-4B6B-904A-155516FC1D3A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C4BAB2-4A4D-4C08-BA28-14D7892506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57A28-16E2-4B6B-904A-155516FC1D3A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BAB2-4A4D-4C08-BA28-14D789250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A257A28-16E2-4B6B-904A-155516FC1D3A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C4BAB2-4A4D-4C08-BA28-14D7892506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257A28-16E2-4B6B-904A-155516FC1D3A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C4BAB2-4A4D-4C08-BA28-14D7892506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A257A28-16E2-4B6B-904A-155516FC1D3A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C4BAB2-4A4D-4C08-BA28-14D789250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E%D0%BF%D0%BE%D0%BD%D0%B8%D0%BC" TargetMode="External"/><Relationship Id="rId2" Type="http://schemas.openxmlformats.org/officeDocument/2006/relationships/hyperlink" Target="https://ru.wikipedia.org/wiki/%D0%9A%D0%BB%D0%B8%D1%87%D0%BA%D0%B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5%D0%BB%D1%8C%D0%BD%D1%8F%D1%88%D0%BA%D0%B0" TargetMode="External"/><Relationship Id="rId2" Type="http://schemas.openxmlformats.org/officeDocument/2006/relationships/hyperlink" Target="https://ru.wikipedia.org/wiki/%D0%9C%D0%B0%D1%82%D1%80%D0%BE%D1%81%D0%BA%D0%B8%D0%B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A%D0%B0%D1%88%D1%82%D0%B0%D0%BD%D0%BE%D0%B2%D1%8B%D0%B9_%D1%86%D0%B2%D0%B5%D1%82" TargetMode="External"/><Relationship Id="rId5" Type="http://schemas.openxmlformats.org/officeDocument/2006/relationships/hyperlink" Target="https://ru.wikipedia.org/wiki/%D0%A7%D0%B5%D1%85%D0%BE%D0%B2,_%D0%90%D0%BD%D1%82%D0%BE%D0%BD_%D0%9F%D0%B0%D0%B2%D0%BB%D0%BE%D0%B2%D0%B8%D1%87" TargetMode="External"/><Relationship Id="rId4" Type="http://schemas.openxmlformats.org/officeDocument/2006/relationships/hyperlink" Target="https://ru.wikipedia.org/wiki/%D0%9A%D0%B0%D1%88%D1%82%D0%B0%D0%BD%D0%BA%D0%B0_(%D0%BF%D0%BE%D0%B2%D0%B5%D1%81%D1%82%D1%8C)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0%BA%D0%BE%D0%BB%D0%BE%D1%82%D1%8B" TargetMode="External"/><Relationship Id="rId13" Type="http://schemas.openxmlformats.org/officeDocument/2006/relationships/hyperlink" Target="https://ru.wikipedia.org/wiki/%D0%9E%D1%81%D0%B5%D1%82%D0%B8%D0%BD%D1%8B" TargetMode="External"/><Relationship Id="rId3" Type="http://schemas.openxmlformats.org/officeDocument/2006/relationships/hyperlink" Target="https://ru.wikipedia.org/wiki/%D0%9D%D0%B0%D1%80%D0%BE%D0%B4%D0%BD%D0%BE%D1%81%D1%82%D1%8C" TargetMode="External"/><Relationship Id="rId7" Type="http://schemas.openxmlformats.org/officeDocument/2006/relationships/hyperlink" Target="https://ru.wikipedia.org/wiki/%D0%9E%D0%BD%D0%BE%D0%BC%D0%B0%D1%81%D1%82%D0%B8%D0%BA%D0%B0" TargetMode="External"/><Relationship Id="rId12" Type="http://schemas.openxmlformats.org/officeDocument/2006/relationships/hyperlink" Target="https://ru.wikipedia.org/wiki/%D0%90%D0%BB%D0%B0%D0%BD%D1%8B" TargetMode="External"/><Relationship Id="rId17" Type="http://schemas.openxmlformats.org/officeDocument/2006/relationships/hyperlink" Target="https://ru.wikipedia.org/wiki/%D0%AD%D1%82%D0%BD%D0%BE%D0%BD%D0%B8%D0%BC%D0%B8%D0%BA%D0%B0" TargetMode="External"/><Relationship Id="rId2" Type="http://schemas.openxmlformats.org/officeDocument/2006/relationships/hyperlink" Target="https://ru.wikipedia.org/wiki/%D0%9D%D0%B0%D1%86%D0%B8%D1%8F" TargetMode="External"/><Relationship Id="rId16" Type="http://schemas.openxmlformats.org/officeDocument/2006/relationships/hyperlink" Target="https://ru.wikipedia.org/wiki/%D0%A1%D0%BE%D0%B1%D1%81%D1%82%D0%B2%D0%B5%D0%BD%D0%BD%D1%8B%D0%B5_%D0%B8%D0%BC%D0%B5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/index.php?title=%D0%9B%D0%B8%D0%BD%D0%B3%D0%B2%D0%BE%D0%B3%D0%B5%D0%BD%D0%B5%D0%B7&amp;action=edit&amp;redlink=1" TargetMode="External"/><Relationship Id="rId11" Type="http://schemas.openxmlformats.org/officeDocument/2006/relationships/hyperlink" Target="https://ru.wikipedia.org/w/index.php?title=%D0%A1%D0%BA%D0%BB%D0%BE%D0%B2%D0%B5%D0%BD%D1%8B&amp;action=edit&amp;redlink=1" TargetMode="External"/><Relationship Id="rId5" Type="http://schemas.openxmlformats.org/officeDocument/2006/relationships/hyperlink" Target="https://ru.wikipedia.org/wiki/%D0%AD%D1%82%D0%BD%D0%BE%D0%B3%D0%B5%D0%BD%D0%B5%D0%B7" TargetMode="External"/><Relationship Id="rId15" Type="http://schemas.openxmlformats.org/officeDocument/2006/relationships/hyperlink" Target="https://ru.wikipedia.org/wiki/%D0%92%D0%B5%D0%BD%D0%B3%D1%80%D1%8B" TargetMode="External"/><Relationship Id="rId10" Type="http://schemas.openxmlformats.org/officeDocument/2006/relationships/hyperlink" Target="https://ru.wikipedia.org/wiki/%D0%A1%D0%BB%D0%B0%D0%B2%D1%8F%D0%BD%D0%B5" TargetMode="External"/><Relationship Id="rId4" Type="http://schemas.openxmlformats.org/officeDocument/2006/relationships/hyperlink" Target="https://ru.wikipedia.org/wiki/%D0%A0%D0%BE%D0%B4_(%D1%8D%D1%82%D0%BD%D0%BE%D0%BB%D0%BE%D0%B3%D0%B8%D1%8F)" TargetMode="External"/><Relationship Id="rId9" Type="http://schemas.openxmlformats.org/officeDocument/2006/relationships/hyperlink" Target="https://ru.wikipedia.org/wiki/%D0%92%D0%B5%D0%BD%D0%B5%D0%B4%D1%8B" TargetMode="External"/><Relationship Id="rId14" Type="http://schemas.openxmlformats.org/officeDocument/2006/relationships/hyperlink" Target="https://ru.wikipedia.org/wiki/%D0%A5%D1%83%D0%BD%D0%BD%D1%8B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2%D0%BE%D0%B2%D0%B0%D1%80" TargetMode="External"/><Relationship Id="rId13" Type="http://schemas.openxmlformats.org/officeDocument/2006/relationships/hyperlink" Target="https://ru.wikipedia.org/wiki/%D0%A8%D0%BE%D0%BA%D0%BE%D0%BB%D0%B0%D0%B4" TargetMode="External"/><Relationship Id="rId3" Type="http://schemas.openxmlformats.org/officeDocument/2006/relationships/hyperlink" Target="https://ru.wikipedia.org/wiki/%D0%91%D0%BE%D0%B3" TargetMode="External"/><Relationship Id="rId7" Type="http://schemas.openxmlformats.org/officeDocument/2006/relationships/hyperlink" Target="https://ru.wikipedia.org/wiki/%D0%97%D0%B5%D0%B2%D1%81" TargetMode="External"/><Relationship Id="rId12" Type="http://schemas.openxmlformats.org/officeDocument/2006/relationships/hyperlink" Target="https://ru.wikipedia.org/w/index.php?title=Lauren&amp;action=edit&amp;redlink=1" TargetMode="External"/><Relationship Id="rId2" Type="http://schemas.openxmlformats.org/officeDocument/2006/relationships/hyperlink" Target="https://ru.wikipedia.org/w/index.php?title=%D0%A5%D1%80%D0%B5%D0%BC%D0%B0%D1%82%D0%BE%D0%BD%D0%B8%D0%BC%D0%B8%D0%BA%D0%B0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1%D1%82%D1%80%D0%B8%D0%B1%D0%BE%D0%B3" TargetMode="External"/><Relationship Id="rId11" Type="http://schemas.openxmlformats.org/officeDocument/2006/relationships/hyperlink" Target="https://ru.wikipedia.org/w/index.php?title=J%27adore&amp;action=edit&amp;redlink=1" TargetMode="External"/><Relationship Id="rId5" Type="http://schemas.openxmlformats.org/officeDocument/2006/relationships/hyperlink" Target="https://ru.wikipedia.org/wiki/%D0%9F%D0%B0%D0%BD%D1%82%D0%B5%D0%BE%D0%BD" TargetMode="External"/><Relationship Id="rId10" Type="http://schemas.openxmlformats.org/officeDocument/2006/relationships/hyperlink" Target="https://ru.wikipedia.org/wiki/Chanel_No._5" TargetMode="External"/><Relationship Id="rId4" Type="http://schemas.openxmlformats.org/officeDocument/2006/relationships/hyperlink" Target="https://ru.wikipedia.org/wiki/%D0%91%D0%BE%D0%B6%D0%B5%D1%81%D1%82%D0%B2%D0%BE" TargetMode="External"/><Relationship Id="rId9" Type="http://schemas.openxmlformats.org/officeDocument/2006/relationships/hyperlink" Target="https://ru.wikipedia.org/wiki/%D0%90%D1%80%D0%BE%D0%BC%D0%B0%D1%82" TargetMode="External"/><Relationship Id="rId14" Type="http://schemas.openxmlformats.org/officeDocument/2006/relationships/hyperlink" Target="https://ru.wikipedia.org/wiki/%D0%9A%D0%B0%D1%80%D0%B0%D0%BA%D1%83%D0%BC%D1%8B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D%D1%82%D0%B8%D0%BC%D0%BE%D0%BB%D0%BE%D0%B3%D0%B8%D1%8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4%D0%B8%D0%B0%D0%BB%D0%B5%D0%BA%D1%8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1412776"/>
            <a:ext cx="6462464" cy="1894362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72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</a:t>
            </a:r>
            <a:r>
              <a:rPr lang="ru-RU" sz="72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номастика</a:t>
            </a:r>
            <a:endParaRPr lang="ru-RU" sz="7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5085184"/>
            <a:ext cx="6172200" cy="1371600"/>
          </a:xfrm>
        </p:spPr>
        <p:txBody>
          <a:bodyPr/>
          <a:lstStyle/>
          <a:p>
            <a:pPr algn="r"/>
            <a:r>
              <a:rPr lang="ru-RU" dirty="0" smtClean="0"/>
              <a:t>Маркова </a:t>
            </a:r>
            <a:r>
              <a:rPr lang="ru-RU" dirty="0" smtClean="0"/>
              <a:t>Анна</a:t>
            </a:r>
            <a:endParaRPr lang="ru-RU" dirty="0" smtClean="0"/>
          </a:p>
          <a:p>
            <a:pPr algn="r"/>
            <a:r>
              <a:rPr lang="ru-RU" dirty="0" smtClean="0"/>
              <a:t>6 «Г» класс</a:t>
            </a:r>
            <a:endParaRPr lang="ru-RU" dirty="0" smtClean="0"/>
          </a:p>
          <a:p>
            <a:pPr algn="r"/>
            <a:r>
              <a:rPr lang="ru-RU" dirty="0" smtClean="0"/>
              <a:t>МБОУ « </a:t>
            </a:r>
            <a:r>
              <a:rPr lang="ru-RU" dirty="0" err="1" smtClean="0"/>
              <a:t>Нахабинская</a:t>
            </a:r>
            <a:r>
              <a:rPr lang="ru-RU" dirty="0" smtClean="0"/>
              <a:t> </a:t>
            </a:r>
            <a:r>
              <a:rPr lang="ru-RU" dirty="0" smtClean="0"/>
              <a:t>Гимназия </a:t>
            </a:r>
            <a:r>
              <a:rPr lang="ru-RU" dirty="0" smtClean="0"/>
              <a:t>№ 4»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 топонимии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Топонимия служит ценнейшим источником для исследования истории языка и находит применение в исторической лексикологии, диалектологии, этимологии, лингвистической географии, так как некоторые топонимы, особенно гидронимы, устойчиво сохраняют архаизмы и диалектизмы. </a:t>
            </a:r>
          </a:p>
          <a:p>
            <a:pPr algn="just"/>
            <a:r>
              <a:rPr lang="ru-RU" dirty="0" smtClean="0"/>
              <a:t>Топонимика помогает восстановить черты исторического прошлого народов, определить границы их расселения, очертить области былого </a:t>
            </a:r>
            <a:r>
              <a:rPr lang="ru-RU" dirty="0" smtClean="0"/>
              <a:t>распространения </a:t>
            </a:r>
            <a:r>
              <a:rPr lang="ru-RU" dirty="0" smtClean="0"/>
              <a:t>языков, географию культурных и экономических центров, торговых путей и т. п.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Зоонимы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b="1" dirty="0" err="1" smtClean="0"/>
              <a:t>Зоо́ним</a:t>
            </a:r>
            <a:r>
              <a:rPr lang="ru-RU" dirty="0" smtClean="0"/>
              <a:t> может быть:</a:t>
            </a:r>
            <a:endParaRPr lang="ru-RU" dirty="0" smtClean="0"/>
          </a:p>
          <a:p>
            <a:pPr algn="just"/>
            <a:r>
              <a:rPr lang="ru-RU" dirty="0" smtClean="0"/>
              <a:t>именем</a:t>
            </a:r>
            <a:r>
              <a:rPr lang="ru-RU" dirty="0" smtClean="0"/>
              <a:t> </a:t>
            </a:r>
            <a:r>
              <a:rPr lang="ru-RU" dirty="0" smtClean="0"/>
              <a:t>собственным </a:t>
            </a:r>
            <a:r>
              <a:rPr lang="ru-RU" dirty="0" smtClean="0"/>
              <a:t>(</a:t>
            </a:r>
            <a:r>
              <a:rPr lang="ru-RU" dirty="0" smtClean="0">
                <a:hlinkClick r:id="rId2" tooltip="Кличка"/>
              </a:rPr>
              <a:t>кличка</a:t>
            </a:r>
            <a:r>
              <a:rPr lang="ru-RU" dirty="0" smtClean="0"/>
              <a:t>) животного (например, </a:t>
            </a:r>
            <a:r>
              <a:rPr lang="ru-RU" i="1" dirty="0" err="1" smtClean="0"/>
              <a:t>Мухтар</a:t>
            </a:r>
            <a:r>
              <a:rPr lang="ru-RU" dirty="0" smtClean="0"/>
              <a:t>, </a:t>
            </a:r>
            <a:r>
              <a:rPr lang="ru-RU" i="1" dirty="0" smtClean="0"/>
              <a:t>Мурка</a:t>
            </a:r>
            <a:r>
              <a:rPr lang="ru-RU" dirty="0" smtClean="0"/>
              <a:t>);</a:t>
            </a:r>
          </a:p>
          <a:p>
            <a:pPr algn="just"/>
            <a:r>
              <a:rPr lang="ru-RU" dirty="0" smtClean="0"/>
              <a:t>именем нарицательным, обозначающим </a:t>
            </a:r>
            <a:r>
              <a:rPr lang="ru-RU" dirty="0" smtClean="0"/>
              <a:t>животного (например, </a:t>
            </a:r>
            <a:r>
              <a:rPr lang="ru-RU" i="1" dirty="0" smtClean="0"/>
              <a:t>собака</a:t>
            </a:r>
            <a:r>
              <a:rPr lang="ru-RU" dirty="0" smtClean="0"/>
              <a:t>, </a:t>
            </a:r>
            <a:r>
              <a:rPr lang="ru-RU" i="1" dirty="0" smtClean="0"/>
              <a:t>кошка</a:t>
            </a:r>
            <a:r>
              <a:rPr lang="ru-RU" dirty="0" smtClean="0"/>
              <a:t>).</a:t>
            </a:r>
          </a:p>
          <a:p>
            <a:pPr algn="just">
              <a:buNone/>
            </a:pPr>
            <a:r>
              <a:rPr lang="ru-RU" dirty="0" smtClean="0"/>
              <a:t>В качестве производных для </a:t>
            </a:r>
            <a:r>
              <a:rPr lang="ru-RU" dirty="0" err="1" smtClean="0"/>
              <a:t>зоонимов</a:t>
            </a:r>
            <a:r>
              <a:rPr lang="ru-RU" dirty="0" smtClean="0"/>
              <a:t> служат: звукоподражательные слова (</a:t>
            </a:r>
            <a:r>
              <a:rPr lang="ru-RU" i="1" dirty="0" smtClean="0"/>
              <a:t>Мурка</a:t>
            </a:r>
            <a:r>
              <a:rPr lang="ru-RU" dirty="0" smtClean="0"/>
              <a:t>), нарицательная лексика (</a:t>
            </a:r>
            <a:r>
              <a:rPr lang="ru-RU" i="1" dirty="0" smtClean="0"/>
              <a:t>Жучка</a:t>
            </a:r>
            <a:r>
              <a:rPr lang="ru-RU" dirty="0" smtClean="0"/>
              <a:t>), антропонимы (</a:t>
            </a:r>
            <a:r>
              <a:rPr lang="ru-RU" i="1" dirty="0" err="1" smtClean="0"/>
              <a:t>Кешка</a:t>
            </a:r>
            <a:r>
              <a:rPr lang="ru-RU" dirty="0" smtClean="0"/>
              <a:t>), а в классе </a:t>
            </a:r>
            <a:r>
              <a:rPr lang="ru-RU" dirty="0" err="1" smtClean="0"/>
              <a:t>кинонимов</a:t>
            </a:r>
            <a:r>
              <a:rPr lang="ru-RU" dirty="0" smtClean="0"/>
              <a:t> (кличек собак) и </a:t>
            </a:r>
            <a:r>
              <a:rPr lang="ru-RU" dirty="0" err="1" smtClean="0"/>
              <a:t>гиппонимов</a:t>
            </a:r>
            <a:r>
              <a:rPr lang="ru-RU" dirty="0" smtClean="0"/>
              <a:t> (кличек лошадей) — </a:t>
            </a:r>
            <a:r>
              <a:rPr lang="ru-RU" dirty="0" smtClean="0">
                <a:hlinkClick r:id="rId3" tooltip="Топоним"/>
              </a:rPr>
              <a:t>топонимы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</a:t>
            </a:r>
            <a:r>
              <a:rPr lang="ru-RU" sz="4400" b="1" dirty="0" smtClean="0"/>
              <a:t> </a:t>
            </a:r>
            <a:r>
              <a:rPr lang="ru-RU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зоонимов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91264" cy="54212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К особенностям </a:t>
            </a:r>
            <a:r>
              <a:rPr lang="ru-RU" dirty="0" err="1" smtClean="0"/>
              <a:t>зоонимов</a:t>
            </a:r>
            <a:r>
              <a:rPr lang="ru-RU" dirty="0" smtClean="0"/>
              <a:t> можно отнести их </a:t>
            </a:r>
            <a:r>
              <a:rPr lang="ru-RU" dirty="0" smtClean="0"/>
              <a:t>«открытость</a:t>
            </a:r>
            <a:r>
              <a:rPr lang="ru-RU" dirty="0" smtClean="0"/>
              <a:t>» для проникновения слов из других ономастических классов и подверженность иноязычному влиянию, а также их меньшую </a:t>
            </a:r>
            <a:r>
              <a:rPr lang="ru-RU" dirty="0" err="1" smtClean="0"/>
              <a:t>нормированность</a:t>
            </a:r>
            <a:r>
              <a:rPr lang="ru-RU" dirty="0" smtClean="0"/>
              <a:t> по </a:t>
            </a:r>
            <a:r>
              <a:rPr lang="ru-RU" dirty="0" smtClean="0"/>
              <a:t>сравнению с другими классами имён </a:t>
            </a:r>
            <a:r>
              <a:rPr lang="ru-RU" dirty="0" smtClean="0"/>
              <a:t>собственных.</a:t>
            </a:r>
            <a:endParaRPr lang="ru-RU" dirty="0" smtClean="0"/>
          </a:p>
          <a:p>
            <a:pPr algn="just"/>
            <a:r>
              <a:rPr lang="ru-RU" dirty="0" smtClean="0"/>
              <a:t>Сельская </a:t>
            </a:r>
            <a:r>
              <a:rPr lang="ru-RU" dirty="0" err="1" smtClean="0"/>
              <a:t>зоонимия</a:t>
            </a:r>
            <a:r>
              <a:rPr lang="ru-RU" dirty="0" smtClean="0"/>
              <a:t> отличается от городской большим количеством </a:t>
            </a:r>
            <a:r>
              <a:rPr lang="ru-RU" dirty="0" err="1" smtClean="0"/>
              <a:t>отапеллятивных</a:t>
            </a:r>
            <a:r>
              <a:rPr lang="ru-RU" dirty="0" smtClean="0"/>
              <a:t> (образованных от нарицательных существительных) и частотностью такой мотивации при выборе клички, как время рождения животного или принесения первого потомства. </a:t>
            </a:r>
            <a:r>
              <a:rPr lang="ru-RU" dirty="0" err="1" smtClean="0"/>
              <a:t>Зоонимикон</a:t>
            </a:r>
            <a:r>
              <a:rPr lang="ru-RU" dirty="0" smtClean="0"/>
              <a:t> прошлого отличается от современного наличием, например, глагольных кличек (</a:t>
            </a:r>
            <a:r>
              <a:rPr lang="ru-RU" i="1" dirty="0" smtClean="0"/>
              <a:t>Ругай</a:t>
            </a:r>
            <a:r>
              <a:rPr lang="ru-RU" dirty="0" smtClean="0"/>
              <a:t>, </a:t>
            </a:r>
            <a:r>
              <a:rPr lang="ru-RU" i="1" dirty="0" smtClean="0"/>
              <a:t>Догоняй</a:t>
            </a:r>
            <a:r>
              <a:rPr lang="ru-RU" dirty="0" smtClean="0"/>
              <a:t> и под.) и кличек, образованных от слов, обозначающих тип издаваемого животным звука (</a:t>
            </a:r>
            <a:r>
              <a:rPr lang="ru-RU" i="1" dirty="0" smtClean="0"/>
              <a:t>Басило</a:t>
            </a:r>
            <a:r>
              <a:rPr lang="ru-RU" dirty="0" smtClean="0"/>
              <a:t>, </a:t>
            </a:r>
            <a:r>
              <a:rPr lang="ru-RU" i="1" dirty="0" smtClean="0"/>
              <a:t>Лютня</a:t>
            </a:r>
            <a:r>
              <a:rPr lang="ru-RU" dirty="0" smtClean="0"/>
              <a:t> и под.). В современном </a:t>
            </a:r>
            <a:r>
              <a:rPr lang="ru-RU" dirty="0" err="1" smtClean="0"/>
              <a:t>зоонимиконе</a:t>
            </a:r>
            <a:r>
              <a:rPr lang="ru-RU" dirty="0" smtClean="0"/>
              <a:t> подобные клички встречаются крайне редко.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332656"/>
            <a:ext cx="74168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Клички животных чаще свидетельствуют об их владельцах, нежели о самих животных. Так, крестьяне обычно считают, что кличка животного должна быть традиционной (в самых разных регионах России поросята — это Борьки и Машки, а козы и овечки — Катьки). Горожане часто называют домашних питомцев в честь кого-либо.</a:t>
            </a:r>
          </a:p>
          <a:p>
            <a:pPr algn="just"/>
            <a:r>
              <a:rPr lang="ru-RU" dirty="0" smtClean="0"/>
              <a:t>Но есть клички, в основе которых — информация о каком-то свойстве или примете животного (мультипликационный кот </a:t>
            </a:r>
            <a:r>
              <a:rPr lang="ru-RU" dirty="0" err="1" smtClean="0">
                <a:hlinkClick r:id="rId2" tooltip="Матроскин"/>
              </a:rPr>
              <a:t>Матроскин</a:t>
            </a:r>
            <a:r>
              <a:rPr lang="ru-RU" dirty="0" smtClean="0"/>
              <a:t> полосатый как </a:t>
            </a:r>
            <a:r>
              <a:rPr lang="ru-RU" dirty="0" smtClean="0">
                <a:hlinkClick r:id="rId3" tooltip="Тельняшка"/>
              </a:rPr>
              <a:t>тельняшка</a:t>
            </a:r>
            <a:r>
              <a:rPr lang="ru-RU" dirty="0" smtClean="0"/>
              <a:t>, у </a:t>
            </a:r>
            <a:r>
              <a:rPr lang="ru-RU" dirty="0" smtClean="0">
                <a:hlinkClick r:id="rId4" tooltip="Каштанка (повесть)"/>
              </a:rPr>
              <a:t>Каштанки</a:t>
            </a:r>
            <a:r>
              <a:rPr lang="ru-RU" dirty="0" smtClean="0"/>
              <a:t> из одноименного рассказа </a:t>
            </a:r>
            <a:r>
              <a:rPr lang="ru-RU" dirty="0" smtClean="0">
                <a:hlinkClick r:id="rId5" tooltip="Чехов, Антон Павлович"/>
              </a:rPr>
              <a:t>А. Чехова</a:t>
            </a:r>
            <a:r>
              <a:rPr lang="ru-RU" dirty="0" smtClean="0"/>
              <a:t> шерсть </a:t>
            </a:r>
            <a:r>
              <a:rPr lang="ru-RU" dirty="0" smtClean="0">
                <a:hlinkClick r:id="rId6" tooltip="Каштановый цвет"/>
              </a:rPr>
              <a:t>каштанового</a:t>
            </a:r>
            <a:r>
              <a:rPr lang="ru-RU" dirty="0" smtClean="0"/>
              <a:t> оттенка и т. п.).</a:t>
            </a:r>
          </a:p>
          <a:p>
            <a:pPr algn="just"/>
            <a:r>
              <a:rPr lang="ru-RU" dirty="0" smtClean="0"/>
              <a:t>Особые правила действуют при именовании породистых животных. Для породистых кошек и собак придумывают клички, начинающиеся на определенную букву, и потом прибавляют следующие два или три слова, которые образуют название питомника (например, Мурка из Кошачьей колонии). Для лошадей подбирают клички, в которых должны быть буквы или слоги из кличек родителей.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Космонимы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 algn="just"/>
            <a:r>
              <a:rPr lang="ru-RU" dirty="0" smtClean="0"/>
              <a:t>(греч. </a:t>
            </a:r>
            <a:r>
              <a:rPr lang="ru-RU" dirty="0" err="1" smtClean="0"/>
              <a:t>kosmos</a:t>
            </a:r>
            <a:r>
              <a:rPr lang="ru-RU" dirty="0" smtClean="0"/>
              <a:t> – мировой порядок, мироздание, Вселенная, мир, небесный свод + </a:t>
            </a:r>
            <a:r>
              <a:rPr lang="ru-RU" dirty="0" err="1" smtClean="0"/>
              <a:t>onoma</a:t>
            </a:r>
            <a:r>
              <a:rPr lang="ru-RU" dirty="0" smtClean="0"/>
              <a:t>, </a:t>
            </a:r>
            <a:r>
              <a:rPr lang="ru-RU" dirty="0" err="1" smtClean="0"/>
              <a:t>onymа</a:t>
            </a:r>
            <a:r>
              <a:rPr lang="ru-RU" dirty="0" smtClean="0"/>
              <a:t> – имя, название) – вид </a:t>
            </a:r>
            <a:r>
              <a:rPr lang="ru-RU" dirty="0" smtClean="0"/>
              <a:t>собственных имен; </a:t>
            </a:r>
            <a:r>
              <a:rPr lang="ru-RU" dirty="0" smtClean="0"/>
              <a:t>в узком смысле – названия зон </a:t>
            </a:r>
            <a:r>
              <a:rPr lang="ru-RU" dirty="0" smtClean="0"/>
              <a:t>космического </a:t>
            </a:r>
            <a:r>
              <a:rPr lang="ru-RU" dirty="0" smtClean="0"/>
              <a:t>пространства, галактики, звёзд. системы, созвездия; в более широком применении охватывает также и </a:t>
            </a:r>
            <a:r>
              <a:rPr lang="ru-RU" b="1" dirty="0" smtClean="0"/>
              <a:t>астронимы</a:t>
            </a:r>
            <a:r>
              <a:rPr lang="ru-RU" dirty="0" smtClean="0"/>
              <a:t> – названия отдельных </a:t>
            </a:r>
            <a:r>
              <a:rPr lang="ru-RU" dirty="0" smtClean="0"/>
              <a:t>небесных </a:t>
            </a:r>
            <a:r>
              <a:rPr lang="ru-RU" dirty="0" smtClean="0"/>
              <a:t>тел, в т.ч. звёзд, планет, комет, астероидов.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Эргонимы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75240" cy="5400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i="1" dirty="0" err="1" smtClean="0"/>
              <a:t>Эргоним</a:t>
            </a:r>
            <a:r>
              <a:rPr lang="ru-RU" i="1" dirty="0" smtClean="0"/>
              <a:t> – собственное имя делового объединения людей, в том числе союза, организации, учреждения, корпорации, предприятия, общества, заведения, кружка. </a:t>
            </a:r>
            <a:r>
              <a:rPr lang="ru-RU" i="1" dirty="0" err="1" smtClean="0"/>
              <a:t>Эргонимическая</a:t>
            </a:r>
            <a:r>
              <a:rPr lang="ru-RU" i="1" dirty="0" smtClean="0"/>
              <a:t> лексика занимает особое положение в ономастике и представляет собой живой мир постоянно изменяющихся и исчезающих </a:t>
            </a:r>
            <a:r>
              <a:rPr lang="ru-RU" i="1" dirty="0" err="1" smtClean="0"/>
              <a:t>названий.</a:t>
            </a:r>
            <a:r>
              <a:rPr lang="ru-RU" dirty="0" err="1" smtClean="0"/>
              <a:t>Вопросом</a:t>
            </a:r>
            <a:r>
              <a:rPr lang="ru-RU" dirty="0" smtClean="0"/>
              <a:t> изучения названий занимается </a:t>
            </a:r>
            <a:r>
              <a:rPr lang="ru-RU" b="1" dirty="0" err="1" smtClean="0"/>
              <a:t>эргонимия</a:t>
            </a:r>
            <a:r>
              <a:rPr lang="ru-RU" dirty="0" smtClean="0"/>
              <a:t> – дисциплина, изучающая </a:t>
            </a:r>
            <a:r>
              <a:rPr lang="ru-RU" dirty="0" err="1" smtClean="0"/>
              <a:t>эргонимы</a:t>
            </a:r>
            <a:r>
              <a:rPr lang="ru-RU" dirty="0" smtClean="0"/>
              <a:t>, историю их развития, принципы и способы их образования</a:t>
            </a:r>
            <a:r>
              <a:rPr lang="ru-RU" dirty="0" smtClean="0"/>
              <a:t>. Этим </a:t>
            </a:r>
            <a:r>
              <a:rPr lang="ru-RU" dirty="0" smtClean="0"/>
              <a:t>же термином обозначается совокупность </a:t>
            </a:r>
            <a:r>
              <a:rPr lang="ru-RU" dirty="0" err="1" smtClean="0"/>
              <a:t>эргонимов</a:t>
            </a:r>
            <a:r>
              <a:rPr lang="ru-RU" dirty="0" smtClean="0"/>
              <a:t>, функционирующих в рамках какого-либо населенного пункта, страны.</a:t>
            </a:r>
          </a:p>
          <a:p>
            <a:pPr algn="just"/>
            <a:r>
              <a:rPr lang="ru-RU" b="1" dirty="0" smtClean="0"/>
              <a:t>Язык </a:t>
            </a:r>
            <a:r>
              <a:rPr lang="ru-RU" b="1" dirty="0" smtClean="0"/>
              <a:t>города</a:t>
            </a:r>
            <a:r>
              <a:rPr lang="ru-RU" dirty="0" smtClean="0"/>
              <a:t> состоит из разных компонентов, главным из которых считается литературная речь (устная и письменная), другой компонент - это живая разговорная речь, или "народно-разговорная". Язык города включает в себя пространство номинаций, охватывающее обширный пласт различных наименований: названий микрорайонов, улиц, площадей, домов, промышленных, торговых, культурных, спортивных учреждений и др.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функции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эргонимов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Основными функциями «товарного» </a:t>
            </a:r>
            <a:r>
              <a:rPr lang="ru-RU" dirty="0" err="1" smtClean="0"/>
              <a:t>эргонима</a:t>
            </a:r>
            <a:r>
              <a:rPr lang="ru-RU" dirty="0" smtClean="0"/>
              <a:t> являются </a:t>
            </a:r>
            <a:r>
              <a:rPr lang="ru-RU" i="1" dirty="0" smtClean="0"/>
              <a:t>информативная и рекламная.</a:t>
            </a:r>
            <a:r>
              <a:rPr lang="ru-RU" dirty="0" smtClean="0"/>
              <a:t> Благодаря информации, заключенной в собственных именах, и по способу ее подачи, </a:t>
            </a:r>
            <a:r>
              <a:rPr lang="ru-RU" dirty="0" err="1" smtClean="0"/>
              <a:t>эргонимы</a:t>
            </a:r>
            <a:r>
              <a:rPr lang="ru-RU" dirty="0" smtClean="0"/>
              <a:t> достигают своей </a:t>
            </a:r>
            <a:r>
              <a:rPr lang="ru-RU" i="1" dirty="0" smtClean="0"/>
              <a:t>основной цели</a:t>
            </a:r>
            <a:r>
              <a:rPr lang="ru-RU" dirty="0" smtClean="0"/>
              <a:t> – привлечения внимания клиентов, т.е. является своеобразной «вывеской» для именуемого объекта.</a:t>
            </a:r>
          </a:p>
          <a:p>
            <a:pPr algn="just"/>
            <a:r>
              <a:rPr lang="ru-RU" dirty="0" smtClean="0"/>
              <a:t>Выделяют </a:t>
            </a:r>
            <a:r>
              <a:rPr lang="ru-RU" b="1" dirty="0" smtClean="0"/>
              <a:t>3 группы названий</a:t>
            </a:r>
            <a:r>
              <a:rPr lang="ru-RU" dirty="0" smtClean="0"/>
              <a:t> по степени их указания на именуемый объект:</a:t>
            </a:r>
          </a:p>
          <a:p>
            <a:pPr algn="just"/>
            <a:r>
              <a:rPr lang="ru-RU" dirty="0" smtClean="0"/>
              <a:t>1) наименования с низкой степенью </a:t>
            </a:r>
            <a:r>
              <a:rPr lang="ru-RU" dirty="0" smtClean="0"/>
              <a:t>необходимости ассоциации </a:t>
            </a:r>
            <a:r>
              <a:rPr lang="ru-RU" dirty="0" smtClean="0"/>
              <a:t>(</a:t>
            </a:r>
            <a:r>
              <a:rPr lang="ru-RU" i="1" dirty="0" smtClean="0"/>
              <a:t>«Обои», «Сантехника</a:t>
            </a:r>
            <a:r>
              <a:rPr lang="ru-RU" i="1" dirty="0" smtClean="0"/>
              <a:t>»</a:t>
            </a:r>
            <a:r>
              <a:rPr lang="ru-RU" dirty="0" smtClean="0"/>
              <a:t>); 2</a:t>
            </a:r>
            <a:r>
              <a:rPr lang="ru-RU" dirty="0" smtClean="0"/>
              <a:t>) </a:t>
            </a:r>
            <a:r>
              <a:rPr lang="ru-RU" dirty="0" err="1" smtClean="0"/>
              <a:t>эргонимы</a:t>
            </a:r>
            <a:r>
              <a:rPr lang="ru-RU" dirty="0" smtClean="0"/>
              <a:t> со средней степенью необходимости, значение которых «помогает сделать достаточно точное предположение о возможном перечне товаров и услуг» (</a:t>
            </a:r>
            <a:r>
              <a:rPr lang="ru-RU" i="1" dirty="0" smtClean="0"/>
              <a:t>«</a:t>
            </a:r>
            <a:r>
              <a:rPr lang="ru-RU" i="1" dirty="0" err="1" smtClean="0"/>
              <a:t>Зоомаркет</a:t>
            </a:r>
            <a:r>
              <a:rPr lang="ru-RU" i="1" dirty="0" smtClean="0"/>
              <a:t>», «Сладкий мир</a:t>
            </a:r>
            <a:r>
              <a:rPr lang="ru-RU" i="1" dirty="0" smtClean="0"/>
              <a:t>»</a:t>
            </a:r>
            <a:r>
              <a:rPr lang="ru-RU" dirty="0" smtClean="0"/>
              <a:t>); 3</a:t>
            </a:r>
            <a:r>
              <a:rPr lang="ru-RU" dirty="0" smtClean="0"/>
              <a:t>) названия с высокой степенью необходимости слова-сопроводителя, т.к. «слабо отражают или совсем не отражают в семантике особенности деятельности именуемого объекта (</a:t>
            </a:r>
            <a:r>
              <a:rPr lang="ru-RU" i="1" dirty="0" smtClean="0"/>
              <a:t>«Эверест», «</a:t>
            </a:r>
            <a:r>
              <a:rPr lang="ru-RU" i="1" dirty="0" err="1" smtClean="0"/>
              <a:t>Эвинталь</a:t>
            </a:r>
            <a:r>
              <a:rPr lang="ru-RU" i="1" dirty="0" smtClean="0"/>
              <a:t>»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Эффективность </a:t>
            </a:r>
            <a:r>
              <a:rPr lang="ru-RU" dirty="0" err="1" smtClean="0"/>
              <a:t>эргонима</a:t>
            </a:r>
            <a:r>
              <a:rPr lang="ru-RU" dirty="0" smtClean="0"/>
              <a:t> зависит от степени его соответствия картине мира и ценностных ориентиров потенциального покупателя. Это условие полностью выполняется в названиях, отражающих особенности </a:t>
            </a:r>
            <a:r>
              <a:rPr lang="ru-RU" dirty="0" smtClean="0"/>
              <a:t>определенного</a:t>
            </a:r>
            <a:r>
              <a:rPr lang="ru-RU" dirty="0" smtClean="0"/>
              <a:t> </a:t>
            </a:r>
            <a:r>
              <a:rPr lang="ru-RU" dirty="0" smtClean="0"/>
              <a:t>товара или услуги.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Ктематонимы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Это </a:t>
            </a:r>
            <a:r>
              <a:rPr lang="ru-RU" dirty="0" smtClean="0"/>
              <a:t>словесный компонент торгового </a:t>
            </a:r>
            <a:r>
              <a:rPr lang="ru-RU" dirty="0" smtClean="0"/>
              <a:t>знака</a:t>
            </a:r>
          </a:p>
          <a:p>
            <a:pPr algn="just"/>
            <a:r>
              <a:rPr lang="ru-RU" dirty="0" smtClean="0"/>
              <a:t>Выделяют следующие составные части </a:t>
            </a:r>
            <a:r>
              <a:rPr lang="ru-RU" dirty="0" err="1" smtClean="0"/>
              <a:t>ктематонимов</a:t>
            </a:r>
            <a:r>
              <a:rPr lang="ru-RU" dirty="0" smtClean="0"/>
              <a:t>: </a:t>
            </a:r>
          </a:p>
          <a:p>
            <a:pPr algn="just"/>
            <a:r>
              <a:rPr lang="ru-RU" b="1" dirty="0" err="1" smtClean="0"/>
              <a:t>Слоган</a:t>
            </a:r>
            <a:r>
              <a:rPr lang="ru-RU" dirty="0" smtClean="0"/>
              <a:t> - «короткий лозунг, представляющий </a:t>
            </a:r>
            <a:r>
              <a:rPr lang="ru-RU" dirty="0" smtClean="0"/>
              <a:t>рекламу </a:t>
            </a:r>
            <a:r>
              <a:rPr lang="ru-RU" dirty="0" smtClean="0"/>
              <a:t>товара; сжатая, ясная и </a:t>
            </a:r>
            <a:r>
              <a:rPr lang="ru-RU" dirty="0" err="1" smtClean="0"/>
              <a:t>легковоспринимаемая</a:t>
            </a:r>
            <a:r>
              <a:rPr lang="ru-RU" dirty="0" smtClean="0"/>
              <a:t> формулировка </a:t>
            </a:r>
            <a:r>
              <a:rPr lang="ru-RU" dirty="0" smtClean="0"/>
              <a:t>рекламной </a:t>
            </a:r>
            <a:r>
              <a:rPr lang="ru-RU" dirty="0" smtClean="0"/>
              <a:t>идеи». </a:t>
            </a:r>
            <a:r>
              <a:rPr lang="ru-RU" b="1" dirty="0" err="1" smtClean="0"/>
              <a:t>Слоган</a:t>
            </a:r>
            <a:r>
              <a:rPr lang="ru-RU" dirty="0" smtClean="0"/>
              <a:t> — ключевая фраза вербального текста. Он призван </a:t>
            </a:r>
            <a:r>
              <a:rPr lang="ru-RU" dirty="0" smtClean="0"/>
              <a:t>привлечь </a:t>
            </a:r>
            <a:r>
              <a:rPr lang="ru-RU" dirty="0" smtClean="0"/>
              <a:t>внимание «потребителя рекламы», широкой аудитории; </a:t>
            </a:r>
            <a:r>
              <a:rPr lang="ru-RU" dirty="0" smtClean="0"/>
              <a:t>благодаря </a:t>
            </a:r>
            <a:r>
              <a:rPr lang="ru-RU" dirty="0" smtClean="0"/>
              <a:t>ему хорошо запоминается весь словесный ряд рекламного </a:t>
            </a:r>
            <a:r>
              <a:rPr lang="ru-RU" dirty="0" smtClean="0"/>
              <a:t>текста</a:t>
            </a:r>
            <a:r>
              <a:rPr lang="ru-RU" dirty="0" smtClean="0"/>
              <a:t>, его основная идея и «тема» — рекламируемый товар, который захочет </a:t>
            </a:r>
            <a:r>
              <a:rPr lang="ru-RU" dirty="0" smtClean="0"/>
              <a:t>купить </a:t>
            </a:r>
            <a:r>
              <a:rPr lang="ru-RU" dirty="0" smtClean="0"/>
              <a:t>читатель этого рекламного объявления. </a:t>
            </a:r>
            <a:endParaRPr lang="ru-RU" dirty="0" smtClean="0"/>
          </a:p>
          <a:p>
            <a:pPr algn="just"/>
            <a:r>
              <a:rPr lang="ru-RU" b="1" dirty="0" smtClean="0"/>
              <a:t>Комментирующая часть</a:t>
            </a:r>
            <a:r>
              <a:rPr lang="ru-RU" dirty="0" smtClean="0"/>
              <a:t>, раскрывающая содержание </a:t>
            </a:r>
            <a:r>
              <a:rPr lang="ru-RU" dirty="0" err="1" smtClean="0"/>
              <a:t>ктематонима</a:t>
            </a:r>
            <a:r>
              <a:rPr lang="ru-RU" dirty="0" smtClean="0"/>
              <a:t> </a:t>
            </a:r>
            <a:r>
              <a:rPr lang="ru-RU" dirty="0" smtClean="0"/>
              <a:t>и </a:t>
            </a:r>
            <a:r>
              <a:rPr lang="ru-RU" dirty="0" smtClean="0"/>
              <a:t>функциональное назначение рекламируемого </a:t>
            </a:r>
            <a:r>
              <a:rPr lang="ru-RU" dirty="0" smtClean="0"/>
              <a:t>товара </a:t>
            </a:r>
            <a:r>
              <a:rPr lang="ru-RU" dirty="0" smtClean="0"/>
              <a:t>в сжатой и выразительной манере: </a:t>
            </a:r>
            <a:r>
              <a:rPr lang="ru-RU" dirty="0" smtClean="0"/>
              <a:t>одна - две </a:t>
            </a:r>
            <a:r>
              <a:rPr lang="ru-RU" dirty="0" smtClean="0"/>
              <a:t>фразы, динамичные по своей </a:t>
            </a:r>
            <a:r>
              <a:rPr lang="ru-RU" dirty="0" err="1" smtClean="0"/>
              <a:t>синтаксичестой</a:t>
            </a:r>
            <a:r>
              <a:rPr lang="ru-RU" dirty="0" smtClean="0"/>
              <a:t> структуре.</a:t>
            </a:r>
          </a:p>
          <a:p>
            <a:pPr algn="just"/>
            <a:r>
              <a:rPr lang="ru-RU" b="1" dirty="0" smtClean="0"/>
              <a:t>Реквизиты</a:t>
            </a:r>
            <a:r>
              <a:rPr lang="ru-RU" dirty="0" smtClean="0"/>
              <a:t>(не </a:t>
            </a:r>
            <a:r>
              <a:rPr lang="ru-RU" dirty="0" smtClean="0"/>
              <a:t>всегда) - телефон, адрес </a:t>
            </a:r>
            <a:r>
              <a:rPr lang="ru-RU" dirty="0" smtClean="0"/>
              <a:t>фирмы.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Этнонимы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931224" cy="534920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 названия </a:t>
            </a:r>
            <a:r>
              <a:rPr lang="ru-RU" dirty="0" smtClean="0">
                <a:hlinkClick r:id="rId2" tooltip="Нация"/>
              </a:rPr>
              <a:t>наций</a:t>
            </a:r>
            <a:r>
              <a:rPr lang="ru-RU" dirty="0" smtClean="0"/>
              <a:t>, народов, </a:t>
            </a:r>
            <a:r>
              <a:rPr lang="ru-RU" dirty="0" smtClean="0">
                <a:hlinkClick r:id="rId3" tooltip="Народность"/>
              </a:rPr>
              <a:t>народностей</a:t>
            </a:r>
            <a:r>
              <a:rPr lang="ru-RU" dirty="0" smtClean="0"/>
              <a:t>, племён, племенных союзов, </a:t>
            </a:r>
            <a:r>
              <a:rPr lang="ru-RU" dirty="0" smtClean="0">
                <a:hlinkClick r:id="rId4" tooltip="Род (этнология)"/>
              </a:rPr>
              <a:t>родов</a:t>
            </a:r>
            <a:r>
              <a:rPr lang="ru-RU" dirty="0" smtClean="0"/>
              <a:t> и тому подобное.</a:t>
            </a:r>
          </a:p>
          <a:p>
            <a:pPr algn="just"/>
            <a:r>
              <a:rPr lang="ru-RU" dirty="0" smtClean="0"/>
              <a:t>Изучение истории этнонимов, их употребления, распространения и современного состояния важно для решения проблем этнической истории, </a:t>
            </a:r>
            <a:r>
              <a:rPr lang="ru-RU" dirty="0" err="1" smtClean="0">
                <a:hlinkClick r:id="rId5" tooltip="Этногенез"/>
              </a:rPr>
              <a:t>этно</a:t>
            </a:r>
            <a:r>
              <a:rPr lang="ru-RU" dirty="0" smtClean="0">
                <a:hlinkClick r:id="rId5" tooltip="Этногенез"/>
              </a:rPr>
              <a:t>-</a:t>
            </a:r>
            <a:r>
              <a:rPr lang="ru-RU" dirty="0" smtClean="0"/>
              <a:t> </a:t>
            </a:r>
            <a:r>
              <a:rPr lang="ru-RU" dirty="0" smtClean="0"/>
              <a:t>и </a:t>
            </a:r>
            <a:r>
              <a:rPr lang="ru-RU" dirty="0" err="1" smtClean="0">
                <a:hlinkClick r:id="rId6" tooltip="Лингвогенез (страница отсутствует)"/>
              </a:rPr>
              <a:t>лингвогенеза</a:t>
            </a:r>
            <a:r>
              <a:rPr lang="ru-RU" dirty="0" smtClean="0"/>
              <a:t> и </a:t>
            </a:r>
            <a:r>
              <a:rPr lang="ru-RU" dirty="0" smtClean="0">
                <a:hlinkClick r:id="rId7" tooltip="Ономастика"/>
              </a:rPr>
              <a:t>ономастики</a:t>
            </a:r>
            <a:r>
              <a:rPr lang="ru-RU" dirty="0" smtClean="0"/>
              <a:t> в целом.</a:t>
            </a:r>
            <a:endParaRPr lang="ru-RU" dirty="0" smtClean="0"/>
          </a:p>
          <a:p>
            <a:pPr algn="just"/>
            <a:r>
              <a:rPr lang="ru-RU" dirty="0" smtClean="0"/>
              <a:t>Изучение этнонимов даёт возможность проследить эволюцию имени, объяснить его происхождение, проследить пути этнических миграций, культурные и языковые контакты. Этнонимы, будучи древними терминами, несут в себе ценную историческую и лингвистическую информацию. При многотысячелетнем развитии приблизительно на одних и тех же территориях население в различные периоды может трансформировать свои этнонимы: </a:t>
            </a:r>
            <a:r>
              <a:rPr lang="ru-RU" dirty="0" smtClean="0">
                <a:hlinkClick r:id="rId8" tooltip="Сколоты"/>
              </a:rPr>
              <a:t>сколоты</a:t>
            </a:r>
            <a:r>
              <a:rPr lang="ru-RU" dirty="0" smtClean="0"/>
              <a:t> — </a:t>
            </a:r>
            <a:r>
              <a:rPr lang="ru-RU" dirty="0" smtClean="0">
                <a:hlinkClick r:id="rId9" tooltip="Венеды"/>
              </a:rPr>
              <a:t>венеды</a:t>
            </a:r>
            <a:r>
              <a:rPr lang="ru-RU" dirty="0" smtClean="0"/>
              <a:t> — </a:t>
            </a:r>
            <a:r>
              <a:rPr lang="ru-RU" dirty="0" smtClean="0">
                <a:hlinkClick r:id="rId10" tooltip="Славяне"/>
              </a:rPr>
              <a:t>славяне</a:t>
            </a:r>
            <a:r>
              <a:rPr lang="ru-RU" dirty="0" smtClean="0"/>
              <a:t> (</a:t>
            </a:r>
            <a:r>
              <a:rPr lang="ru-RU" dirty="0" err="1" smtClean="0">
                <a:hlinkClick r:id="rId11" tooltip="Скловены (страница отсутствует)"/>
              </a:rPr>
              <a:t>скловены</a:t>
            </a:r>
            <a:r>
              <a:rPr lang="ru-RU" dirty="0" smtClean="0"/>
              <a:t>), </a:t>
            </a:r>
            <a:r>
              <a:rPr lang="ru-RU" dirty="0" smtClean="0">
                <a:hlinkClick r:id="rId12" tooltip="Аланы"/>
              </a:rPr>
              <a:t>аланы</a:t>
            </a:r>
            <a:r>
              <a:rPr lang="ru-RU" dirty="0" smtClean="0"/>
              <a:t> — </a:t>
            </a:r>
            <a:r>
              <a:rPr lang="ru-RU" dirty="0" smtClean="0">
                <a:hlinkClick r:id="rId13" tooltip="Осетины"/>
              </a:rPr>
              <a:t>осетины</a:t>
            </a:r>
            <a:r>
              <a:rPr lang="ru-RU" dirty="0" smtClean="0"/>
              <a:t>, </a:t>
            </a:r>
            <a:r>
              <a:rPr lang="ru-RU" dirty="0" err="1" smtClean="0">
                <a:hlinkClick r:id="rId14" tooltip="Хунны"/>
              </a:rPr>
              <a:t>хунны</a:t>
            </a:r>
            <a:r>
              <a:rPr lang="ru-RU" dirty="0" smtClean="0"/>
              <a:t> — </a:t>
            </a:r>
            <a:r>
              <a:rPr lang="ru-RU" dirty="0" smtClean="0">
                <a:hlinkClick r:id="rId15" tooltip="Венгры"/>
              </a:rPr>
              <a:t>венгры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Этнонимы не относят к </a:t>
            </a:r>
            <a:r>
              <a:rPr lang="ru-RU" dirty="0" smtClean="0">
                <a:hlinkClick r:id="rId16" tooltip="Собственные имена"/>
              </a:rPr>
              <a:t>собственным именам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Происхождение и функционирование этнонимов изучает </a:t>
            </a:r>
            <a:r>
              <a:rPr lang="ru-RU" dirty="0" smtClean="0">
                <a:hlinkClick r:id="rId17" tooltip="Этнонимика"/>
              </a:rPr>
              <a:t>этнонимика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Различают </a:t>
            </a:r>
            <a:r>
              <a:rPr lang="ru-RU" b="1" dirty="0" smtClean="0"/>
              <a:t>макроэтнонимы</a:t>
            </a:r>
            <a:r>
              <a:rPr lang="ru-RU" dirty="0" smtClean="0"/>
              <a:t> — названия крупных этнических общностей и </a:t>
            </a:r>
            <a:r>
              <a:rPr lang="ru-RU" b="1" dirty="0" smtClean="0"/>
              <a:t>микроэтнонимы</a:t>
            </a:r>
            <a:r>
              <a:rPr lang="ru-RU" dirty="0" smtClean="0"/>
              <a:t>, обозначающие небольшие этнические объединения.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/>
              <a:t>Прочие  «</a:t>
            </a:r>
            <a:r>
              <a:rPr lang="ru-RU" sz="4800" b="1" dirty="0" err="1" smtClean="0"/>
              <a:t>онимы</a:t>
            </a:r>
            <a:r>
              <a:rPr lang="ru-RU" sz="4800" b="1" dirty="0" smtClean="0"/>
              <a:t>»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err="1" smtClean="0"/>
              <a:t>Хрематонимы</a:t>
            </a:r>
            <a:endParaRPr lang="ru-RU" b="1" dirty="0" smtClean="0"/>
          </a:p>
          <a:p>
            <a:r>
              <a:rPr lang="ru-RU" dirty="0" smtClean="0"/>
              <a:t>Собственные </a:t>
            </a:r>
            <a:r>
              <a:rPr lang="ru-RU" dirty="0" smtClean="0"/>
              <a:t>имена предметов материальной культуры (алмаз </a:t>
            </a:r>
            <a:r>
              <a:rPr lang="ru-RU" i="1" dirty="0" smtClean="0"/>
              <a:t>«Орлов»</a:t>
            </a:r>
            <a:r>
              <a:rPr lang="ru-RU" dirty="0" smtClean="0"/>
              <a:t>, меч </a:t>
            </a:r>
            <a:r>
              <a:rPr lang="ru-RU" i="1" dirty="0" err="1" smtClean="0"/>
              <a:t>Дюрандаль</a:t>
            </a:r>
            <a:r>
              <a:rPr lang="ru-RU" dirty="0" smtClean="0"/>
              <a:t>, пушка </a:t>
            </a:r>
            <a:r>
              <a:rPr lang="ru-RU" i="1" dirty="0" err="1" smtClean="0"/>
              <a:t>Гамаюн</a:t>
            </a:r>
            <a:r>
              <a:rPr lang="ru-RU" dirty="0" smtClean="0"/>
              <a:t>) стали объектом изучения </a:t>
            </a:r>
            <a:r>
              <a:rPr lang="ru-RU" dirty="0" err="1" smtClean="0">
                <a:hlinkClick r:id="rId2" tooltip="Хрематонимика (страница отсутствует)"/>
              </a:rPr>
              <a:t>хрематонимики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err="1" smtClean="0"/>
              <a:t>Теонимы</a:t>
            </a:r>
            <a:endParaRPr lang="ru-RU" b="1" dirty="0" smtClean="0"/>
          </a:p>
          <a:p>
            <a:r>
              <a:rPr lang="ru-RU" dirty="0" smtClean="0"/>
              <a:t>Собственные имена</a:t>
            </a:r>
            <a:r>
              <a:rPr lang="ru-RU" dirty="0" smtClean="0"/>
              <a:t> </a:t>
            </a:r>
            <a:r>
              <a:rPr lang="ru-RU" dirty="0" smtClean="0">
                <a:hlinkClick r:id="rId3" tooltip="Бог"/>
              </a:rPr>
              <a:t>богов</a:t>
            </a:r>
            <a:r>
              <a:rPr lang="ru-RU" dirty="0" smtClean="0"/>
              <a:t> и </a:t>
            </a:r>
            <a:r>
              <a:rPr lang="ru-RU" dirty="0" smtClean="0">
                <a:hlinkClick r:id="rId4" tooltip="Божество"/>
              </a:rPr>
              <a:t>божеств</a:t>
            </a:r>
            <a:r>
              <a:rPr lang="ru-RU" dirty="0" smtClean="0"/>
              <a:t> любого 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hlinkClick r:id="rId5" tooltip="Пантеон"/>
              </a:rPr>
              <a:t>    пантеона</a:t>
            </a:r>
            <a:r>
              <a:rPr lang="ru-RU" dirty="0" smtClean="0"/>
              <a:t> (</a:t>
            </a:r>
            <a:r>
              <a:rPr lang="ru-RU" i="1" dirty="0" err="1" smtClean="0">
                <a:hlinkClick r:id="rId6" tooltip="Стрибог"/>
              </a:rPr>
              <a:t>Стрибог</a:t>
            </a:r>
            <a:r>
              <a:rPr lang="ru-RU" i="1" dirty="0" smtClean="0"/>
              <a:t>, </a:t>
            </a:r>
            <a:r>
              <a:rPr lang="ru-RU" i="1" dirty="0" smtClean="0">
                <a:hlinkClick r:id="rId7" tooltip="Зевс"/>
              </a:rPr>
              <a:t>Зевс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err="1" smtClean="0"/>
              <a:t>Прагматонимика</a:t>
            </a:r>
            <a:endParaRPr lang="ru-RU" b="1" dirty="0" smtClean="0"/>
          </a:p>
          <a:p>
            <a:r>
              <a:rPr lang="ru-RU" dirty="0" smtClean="0"/>
              <a:t>Изучает наименования </a:t>
            </a:r>
            <a:r>
              <a:rPr lang="ru-RU" dirty="0" smtClean="0">
                <a:hlinkClick r:id="rId8" tooltip="Товар"/>
              </a:rPr>
              <a:t>товаров</a:t>
            </a:r>
            <a:r>
              <a:rPr lang="ru-RU" dirty="0" smtClean="0"/>
              <a:t> и других результатов практической деятельности людей. Например, </a:t>
            </a:r>
            <a:r>
              <a:rPr lang="ru-RU" i="1" dirty="0" err="1" smtClean="0"/>
              <a:t>парфюмонимы</a:t>
            </a:r>
            <a:r>
              <a:rPr lang="ru-RU" dirty="0" smtClean="0"/>
              <a:t> — названия </a:t>
            </a:r>
            <a:r>
              <a:rPr lang="ru-RU" dirty="0" smtClean="0"/>
              <a:t>парфюмерной продукции</a:t>
            </a:r>
            <a:r>
              <a:rPr lang="ru-RU" dirty="0" smtClean="0"/>
              <a:t>, </a:t>
            </a:r>
            <a:r>
              <a:rPr lang="ru-RU" dirty="0" smtClean="0">
                <a:hlinkClick r:id="rId9" tooltip="Аромат"/>
              </a:rPr>
              <a:t>ароматов</a:t>
            </a:r>
            <a:r>
              <a:rPr lang="ru-RU" dirty="0" smtClean="0"/>
              <a:t> (</a:t>
            </a:r>
            <a:r>
              <a:rPr lang="ru-RU" i="1" dirty="0" err="1" smtClean="0">
                <a:hlinkClick r:id="rId10" tooltip="Chanel No. 5"/>
              </a:rPr>
              <a:t>Chanel</a:t>
            </a:r>
            <a:r>
              <a:rPr lang="ru-RU" i="1" dirty="0" smtClean="0"/>
              <a:t>, </a:t>
            </a:r>
            <a:r>
              <a:rPr lang="ru-RU" i="1" dirty="0" err="1" smtClean="0">
                <a:hlinkClick r:id="rId11" tooltip="J'adore (страница отсутствует)"/>
              </a:rPr>
              <a:t>J'adore</a:t>
            </a:r>
            <a:r>
              <a:rPr lang="ru-RU" i="1" dirty="0" smtClean="0"/>
              <a:t>, </a:t>
            </a:r>
            <a:r>
              <a:rPr lang="ru-RU" i="1" dirty="0" err="1" smtClean="0">
                <a:hlinkClick r:id="rId12" tooltip="Lauren (страница отсутствует)"/>
              </a:rPr>
              <a:t>Lauren</a:t>
            </a:r>
            <a:r>
              <a:rPr lang="ru-RU" dirty="0" smtClean="0"/>
              <a:t>), </a:t>
            </a:r>
            <a:r>
              <a:rPr lang="ru-RU" dirty="0" err="1" smtClean="0"/>
              <a:t>чоконимы</a:t>
            </a:r>
            <a:r>
              <a:rPr lang="ru-RU" dirty="0" smtClean="0"/>
              <a:t> — названия </a:t>
            </a:r>
            <a:r>
              <a:rPr lang="ru-RU" dirty="0" smtClean="0">
                <a:hlinkClick r:id="rId13" tooltip="Шоколад"/>
              </a:rPr>
              <a:t>шоколадной</a:t>
            </a:r>
            <a:r>
              <a:rPr lang="ru-RU" dirty="0" smtClean="0"/>
              <a:t> продукции (</a:t>
            </a:r>
            <a:r>
              <a:rPr lang="ru-RU" i="1" dirty="0" smtClean="0"/>
              <a:t>«</a:t>
            </a:r>
            <a:r>
              <a:rPr lang="ru-RU" i="1" dirty="0" smtClean="0">
                <a:hlinkClick r:id="rId14" tooltip="Каракумы"/>
              </a:rPr>
              <a:t>Кара-Кум</a:t>
            </a:r>
            <a:r>
              <a:rPr lang="ru-RU" i="1" dirty="0" smtClean="0"/>
              <a:t>», «Метелица», «Ласточка»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Цель: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276872"/>
            <a:ext cx="8856984" cy="216024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 Углубление лингвистических </a:t>
            </a:r>
            <a:r>
              <a:rPr lang="ru-RU" sz="3600" dirty="0" smtClean="0"/>
              <a:t>знаний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 ономастики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Исследование имён собственных представляет огромную важность благодаря специфическим закономерностям их передачи и сохранения. Вследствие своей социальной функции — служить </a:t>
            </a:r>
            <a:r>
              <a:rPr lang="ru-RU" dirty="0" smtClean="0"/>
              <a:t>простым </a:t>
            </a:r>
            <a:r>
              <a:rPr lang="ru-RU" dirty="0" smtClean="0"/>
              <a:t>указанием на определённый предмет — имя собственное способно сохранять свою основную значимость при полном затемнении его </a:t>
            </a:r>
            <a:r>
              <a:rPr lang="ru-RU" dirty="0" smtClean="0">
                <a:hlinkClick r:id="rId2" tooltip="Этимология"/>
              </a:rPr>
              <a:t>этимологического</a:t>
            </a:r>
            <a:r>
              <a:rPr lang="ru-RU" dirty="0" smtClean="0"/>
              <a:t> значения, то есть при полной невозможности связать его с какими-либо другими словами того же </a:t>
            </a:r>
            <a:r>
              <a:rPr lang="ru-RU" dirty="0" smtClean="0"/>
              <a:t>языка.</a:t>
            </a:r>
          </a:p>
          <a:p>
            <a:pPr algn="just"/>
            <a:r>
              <a:rPr lang="ru-RU" dirty="0" smtClean="0"/>
              <a:t>Ономастика </a:t>
            </a:r>
            <a:r>
              <a:rPr lang="ru-RU" dirty="0" smtClean="0"/>
              <a:t>даёт, таким образом, ценнейший материал для истории, устанавливая места поселений и пути миграций, часто исчезнувших народов, характеризуя местные мифы, давая представления о типе поселений, об общественных и семейных </a:t>
            </a:r>
            <a:r>
              <a:rPr lang="ru-RU" dirty="0" smtClean="0"/>
              <a:t>отношениях, культурных ценностях, общем укладе жизни.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72816"/>
            <a:ext cx="7467600" cy="25202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7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</a:t>
            </a:r>
            <a:br>
              <a:rPr lang="ru-RU" sz="7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внимание!</a:t>
            </a:r>
            <a:endParaRPr lang="ru-RU" sz="7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11430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712968" cy="4752528"/>
          </a:xfrm>
        </p:spPr>
        <p:txBody>
          <a:bodyPr/>
          <a:lstStyle/>
          <a:p>
            <a:r>
              <a:rPr lang="ru-RU" sz="3600" dirty="0" smtClean="0"/>
              <a:t>Выяснить</a:t>
            </a:r>
            <a:r>
              <a:rPr lang="ru-RU" sz="3600" dirty="0" smtClean="0"/>
              <a:t>, </a:t>
            </a:r>
            <a:r>
              <a:rPr lang="ru-RU" sz="3600" dirty="0" smtClean="0"/>
              <a:t>что такое ономастика;</a:t>
            </a:r>
          </a:p>
          <a:p>
            <a:r>
              <a:rPr lang="ru-RU" sz="3600" dirty="0" smtClean="0"/>
              <a:t>Понять значение имен собственных;</a:t>
            </a:r>
            <a:endParaRPr lang="ru-RU" sz="3600" dirty="0" smtClean="0"/>
          </a:p>
          <a:p>
            <a:r>
              <a:rPr lang="ru-RU" sz="3600" dirty="0" smtClean="0"/>
              <a:t>Разделить имена собственные на группы;</a:t>
            </a:r>
            <a:endParaRPr lang="ru-RU" sz="3600" dirty="0" smtClean="0"/>
          </a:p>
          <a:p>
            <a:r>
              <a:rPr lang="ru-RU" sz="3600" dirty="0" smtClean="0"/>
              <a:t>Узнать, </a:t>
            </a:r>
            <a:r>
              <a:rPr lang="ru-RU" sz="3600" dirty="0" smtClean="0"/>
              <a:t>зачем нужна </a:t>
            </a:r>
            <a:r>
              <a:rPr lang="ru-RU" sz="3600" dirty="0" smtClean="0"/>
              <a:t>ономастика.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Ономастика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i="1" dirty="0" smtClean="0"/>
              <a:t>Ономастика</a:t>
            </a:r>
            <a:r>
              <a:rPr lang="ru-RU" dirty="0" smtClean="0"/>
              <a:t> – раздел языкознания, который изучает собственные имена и наименования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Ономастические исследования помогают выявлять пути миграций и места былого расселения различных народов, языковые и культурные контакты, более древнее состояние языков и соотношение </a:t>
            </a:r>
            <a:r>
              <a:rPr lang="ru-RU" dirty="0" smtClean="0"/>
              <a:t>их </a:t>
            </a:r>
            <a:r>
              <a:rPr lang="ru-RU" dirty="0" smtClean="0">
                <a:hlinkClick r:id="rId2" tooltip="Диалект"/>
              </a:rPr>
              <a:t>диалектов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88640"/>
            <a:ext cx="889248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Изучение имён собственных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4104456" cy="5184576"/>
          </a:xfrm>
        </p:spPr>
        <p:txBody>
          <a:bodyPr>
            <a:noAutofit/>
          </a:bodyPr>
          <a:lstStyle/>
          <a:p>
            <a:r>
              <a:rPr lang="ru-RU" dirty="0" smtClean="0"/>
              <a:t>Сегодня имена собственные изучают представители самых разнообразных наук: лингвисты, географы,  историки, этнографы, психологи, литературоведы. Долго ономастику считали прикладной дисциплиной таких наук, как  история, география, астрономия.  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4283968" y="1412776"/>
            <a:ext cx="3657600" cy="5256584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Но это не вполне справедливо, так как имя собственное  — это слово, входящее в систему языка, живущее по определенным языковым законам и употребляющееся в речи. 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6084168" y="264794"/>
            <a:ext cx="3059832" cy="659320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Собственные имена называются</a:t>
            </a:r>
          </a:p>
          <a:p>
            <a:pPr algn="ctr"/>
            <a:r>
              <a:rPr lang="ru-RU" sz="3200" dirty="0" smtClean="0"/>
              <a:t> </a:t>
            </a:r>
            <a:r>
              <a:rPr lang="ru-RU" sz="3200" b="1" i="1" dirty="0" err="1" smtClean="0"/>
              <a:t>онимами</a:t>
            </a:r>
            <a:r>
              <a:rPr lang="ru-RU" sz="3200" b="1" dirty="0" smtClean="0"/>
              <a:t>.</a:t>
            </a:r>
            <a:r>
              <a:rPr lang="ru-RU" sz="3200" dirty="0" smtClean="0"/>
              <a:t> </a:t>
            </a:r>
            <a:r>
              <a:rPr lang="ru-RU" sz="3200" dirty="0" err="1" smtClean="0"/>
              <a:t>Онимы</a:t>
            </a:r>
            <a:r>
              <a:rPr lang="ru-RU" sz="3200" dirty="0" smtClean="0"/>
              <a:t> в зависимости от того, что они обозначают, делятся на группы</a:t>
            </a:r>
            <a:r>
              <a:rPr lang="ru-RU" sz="1100" dirty="0" smtClean="0"/>
              <a:t>. </a:t>
            </a:r>
            <a:endParaRPr lang="ru-RU" sz="1100" dirty="0"/>
          </a:p>
        </p:txBody>
      </p:sp>
      <p:pic>
        <p:nvPicPr>
          <p:cNvPr id="1026" name="Picture 2" descr="http://sclsadovoe.org.ru/wp-content/uploads/2011/10/schema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3514" r="3514"/>
          <a:stretch>
            <a:fillRect/>
          </a:stretch>
        </p:blipFill>
        <p:spPr bwMode="auto">
          <a:xfrm>
            <a:off x="0" y="404813"/>
            <a:ext cx="5867400" cy="6165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Разделение имён собственных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8568952" cy="50691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i="1" dirty="0" smtClean="0"/>
              <a:t>Антропонимы</a:t>
            </a:r>
            <a:r>
              <a:rPr lang="ru-RU" dirty="0" smtClean="0"/>
              <a:t> – имена, фамилии, отчества и прозвища </a:t>
            </a:r>
            <a:r>
              <a:rPr lang="ru-RU" dirty="0" smtClean="0"/>
              <a:t>людей</a:t>
            </a:r>
            <a:r>
              <a:rPr lang="ru-RU" dirty="0" smtClean="0"/>
              <a:t>, а также </a:t>
            </a:r>
            <a:r>
              <a:rPr lang="ru-RU" b="1" dirty="0" err="1" smtClean="0"/>
              <a:t>ники</a:t>
            </a:r>
            <a:r>
              <a:rPr lang="ru-RU" b="1" dirty="0" smtClean="0"/>
              <a:t> </a:t>
            </a:r>
            <a:r>
              <a:rPr lang="ru-RU" dirty="0" smtClean="0"/>
              <a:t>- виртуальные имена</a:t>
            </a:r>
            <a:endParaRPr lang="ru-RU" dirty="0" smtClean="0"/>
          </a:p>
          <a:p>
            <a:pPr algn="just"/>
            <a:r>
              <a:rPr lang="ru-RU" i="1" dirty="0" err="1" smtClean="0"/>
              <a:t>Зоонимы</a:t>
            </a:r>
            <a:r>
              <a:rPr lang="ru-RU" dirty="0" smtClean="0"/>
              <a:t> – клички животных.</a:t>
            </a:r>
          </a:p>
          <a:p>
            <a:pPr algn="just"/>
            <a:r>
              <a:rPr lang="ru-RU" i="1" dirty="0" smtClean="0"/>
              <a:t>Топонимы</a:t>
            </a:r>
            <a:r>
              <a:rPr lang="ru-RU" dirty="0" smtClean="0"/>
              <a:t> – названия географических объектов. </a:t>
            </a:r>
          </a:p>
          <a:p>
            <a:pPr algn="just"/>
            <a:r>
              <a:rPr lang="ru-RU" i="1" dirty="0" err="1" smtClean="0"/>
              <a:t>Космонимы</a:t>
            </a:r>
            <a:r>
              <a:rPr lang="ru-RU" dirty="0" smtClean="0"/>
              <a:t>– названия космических тел (планеты, кометы, звезды и др.).</a:t>
            </a:r>
          </a:p>
          <a:p>
            <a:pPr algn="just"/>
            <a:r>
              <a:rPr lang="ru-RU" i="1" dirty="0" err="1" smtClean="0"/>
              <a:t>Хрематонимы</a:t>
            </a:r>
            <a:r>
              <a:rPr lang="ru-RU" dirty="0" smtClean="0"/>
              <a:t> —  собственные имена предметов материальной культуры (алмаз </a:t>
            </a:r>
            <a:r>
              <a:rPr lang="ru-RU" i="1" dirty="0" smtClean="0"/>
              <a:t>«Орлов»</a:t>
            </a:r>
            <a:r>
              <a:rPr lang="ru-RU" dirty="0" smtClean="0"/>
              <a:t>, меч «</a:t>
            </a:r>
            <a:r>
              <a:rPr lang="ru-RU" i="1" dirty="0" err="1" smtClean="0"/>
              <a:t>Дюрандаль</a:t>
            </a:r>
            <a:r>
              <a:rPr lang="ru-RU" i="1" dirty="0" smtClean="0"/>
              <a:t>», Царь-пушка</a:t>
            </a:r>
            <a:r>
              <a:rPr lang="ru-RU" dirty="0" smtClean="0"/>
              <a:t>).</a:t>
            </a:r>
          </a:p>
          <a:p>
            <a:pPr algn="just"/>
            <a:r>
              <a:rPr lang="ru-RU" i="1" dirty="0" smtClean="0"/>
              <a:t>Этнонимы</a:t>
            </a:r>
            <a:r>
              <a:rPr lang="ru-RU" dirty="0" smtClean="0"/>
              <a:t> — названия наций, народов, народностей, племён, племенных союзов, родов и др. этнических общностей.</a:t>
            </a:r>
          </a:p>
          <a:p>
            <a:pPr algn="just">
              <a:buNone/>
            </a:pPr>
            <a:r>
              <a:rPr lang="ru-RU" dirty="0" smtClean="0"/>
              <a:t>   </a:t>
            </a:r>
          </a:p>
          <a:p>
            <a:pPr algn="just">
              <a:buNone/>
            </a:pPr>
            <a:r>
              <a:rPr lang="ru-RU" b="1" dirty="0" smtClean="0"/>
              <a:t>    В связи с этим у ономастики выделяются разделы: </a:t>
            </a:r>
            <a:r>
              <a:rPr lang="ru-RU" b="1" i="1" dirty="0" smtClean="0"/>
              <a:t>антропонимика, топонимика, </a:t>
            </a:r>
            <a:r>
              <a:rPr lang="ru-RU" b="1" i="1" dirty="0" err="1" smtClean="0"/>
              <a:t>зоонимика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космонимика</a:t>
            </a:r>
            <a:r>
              <a:rPr lang="ru-RU" b="1" i="1" dirty="0" smtClean="0"/>
              <a:t>, этнонимика, </a:t>
            </a:r>
            <a:r>
              <a:rPr lang="ru-RU" b="1" i="1" dirty="0" err="1" smtClean="0"/>
              <a:t>ктематонимика</a:t>
            </a:r>
            <a:r>
              <a:rPr lang="ru-RU" b="1" dirty="0" smtClean="0"/>
              <a:t> и др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640960" cy="98072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антропонимы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1124744"/>
            <a:ext cx="8784976" cy="573325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К антропонимам относятся </a:t>
            </a:r>
            <a:r>
              <a:rPr lang="ru-RU" i="1" dirty="0" smtClean="0"/>
              <a:t>имена</a:t>
            </a:r>
            <a:r>
              <a:rPr lang="ru-RU" dirty="0" smtClean="0"/>
              <a:t>, </a:t>
            </a:r>
            <a:r>
              <a:rPr lang="ru-RU" i="1" dirty="0" smtClean="0"/>
              <a:t>фамилии</a:t>
            </a:r>
            <a:r>
              <a:rPr lang="ru-RU" dirty="0" smtClean="0"/>
              <a:t> и </a:t>
            </a:r>
            <a:r>
              <a:rPr lang="ru-RU" i="1" dirty="0" smtClean="0"/>
              <a:t>отчества.</a:t>
            </a:r>
            <a:endParaRPr lang="ru-RU" dirty="0" smtClean="0"/>
          </a:p>
          <a:p>
            <a:pPr algn="just"/>
            <a:r>
              <a:rPr lang="ru-RU" dirty="0" smtClean="0"/>
              <a:t>Наиболее значимым для человека, бесспорно, является его имя. Личное имя — основное официальное имя, данное человеку при рождении, или (редко) выбранное для себя взрослым человеком, и неофициальные формы этого имени. Например,  </a:t>
            </a:r>
            <a:r>
              <a:rPr lang="ru-RU" i="1" dirty="0" smtClean="0"/>
              <a:t>Святослав (Слава), Юрий (Юра),  Александр (Саша) и др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 Наряду с именем человек имеет фамилию — наследственное семейное наименование, прибавляемое к личному имени и переходящее от отца к детям (</a:t>
            </a:r>
            <a:r>
              <a:rPr lang="ru-RU" i="1" dirty="0" smtClean="0"/>
              <a:t>Иванов, Петров</a:t>
            </a:r>
            <a:r>
              <a:rPr lang="ru-RU" dirty="0" smtClean="0"/>
              <a:t> и др.)</a:t>
            </a:r>
          </a:p>
          <a:p>
            <a:pPr algn="just"/>
            <a:r>
              <a:rPr lang="ru-RU" dirty="0" smtClean="0"/>
              <a:t> Отчество — наименование по личному имени отца (</a:t>
            </a:r>
            <a:r>
              <a:rPr lang="ru-RU" i="1" dirty="0" smtClean="0"/>
              <a:t>Петрович – Петровна, Николаевич – Николаевна</a:t>
            </a:r>
            <a:r>
              <a:rPr lang="ru-RU" dirty="0" smtClean="0"/>
              <a:t> и т.д.). </a:t>
            </a:r>
          </a:p>
          <a:p>
            <a:pPr algn="just"/>
            <a:r>
              <a:rPr lang="ru-RU" dirty="0" smtClean="0"/>
              <a:t>Человек может иметь прозвище — названье, данное человеку помимо его имени и содержащее в себе указание на какую-нибудь заметную черту характера, наружности, деятельности данного лица. Так, например, </a:t>
            </a:r>
            <a:r>
              <a:rPr lang="ru-RU" i="1" dirty="0" smtClean="0"/>
              <a:t>Николай I</a:t>
            </a:r>
            <a:r>
              <a:rPr lang="ru-RU" dirty="0" smtClean="0"/>
              <a:t> получил прозвище </a:t>
            </a:r>
            <a:r>
              <a:rPr lang="ru-RU" i="1" dirty="0" err="1" smtClean="0"/>
              <a:t>Палкин</a:t>
            </a:r>
            <a:r>
              <a:rPr lang="ru-RU" dirty="0" smtClean="0"/>
              <a:t>, а последний из Романовых, </a:t>
            </a:r>
            <a:r>
              <a:rPr lang="ru-RU" i="1" dirty="0" smtClean="0"/>
              <a:t>Николай II</a:t>
            </a:r>
            <a:r>
              <a:rPr lang="ru-RU" dirty="0" smtClean="0"/>
              <a:t>, заклеймен прозвищем </a:t>
            </a:r>
            <a:r>
              <a:rPr lang="ru-RU" i="1" dirty="0" smtClean="0"/>
              <a:t>Кровавый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Некоторые политические деятели, актеры, писатели и поэты имеют также </a:t>
            </a:r>
            <a:r>
              <a:rPr lang="ru-RU" i="1" dirty="0" smtClean="0"/>
              <a:t>псевдонимы</a:t>
            </a:r>
            <a:r>
              <a:rPr lang="ru-RU" dirty="0" smtClean="0"/>
              <a:t> — вымышленные имена или фамилии, используемые для замены собственного.  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2211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топонимы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8676456" cy="568863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sz="2900" dirty="0" smtClean="0"/>
              <a:t>   </a:t>
            </a:r>
            <a:r>
              <a:rPr lang="ru-RU" sz="2900" b="1" i="1" dirty="0" smtClean="0"/>
              <a:t>Среди топонимов выделяются различные классы, такие как:</a:t>
            </a:r>
          </a:p>
          <a:p>
            <a:pPr algn="just"/>
            <a:r>
              <a:rPr lang="ru-RU" sz="2900" dirty="0" smtClean="0"/>
              <a:t>•</a:t>
            </a:r>
            <a:r>
              <a:rPr lang="ru-RU" sz="2900" dirty="0" err="1" smtClean="0"/>
              <a:t>Ойконимы</a:t>
            </a:r>
            <a:r>
              <a:rPr lang="ru-RU" sz="2900" dirty="0" smtClean="0"/>
              <a:t> — названия населённых мест</a:t>
            </a:r>
          </a:p>
          <a:p>
            <a:pPr algn="just"/>
            <a:r>
              <a:rPr lang="ru-RU" sz="2900" dirty="0" smtClean="0"/>
              <a:t>•</a:t>
            </a:r>
            <a:r>
              <a:rPr lang="ru-RU" sz="2900" dirty="0" err="1" smtClean="0"/>
              <a:t>Астионимы</a:t>
            </a:r>
            <a:r>
              <a:rPr lang="ru-RU" sz="2900" dirty="0" smtClean="0"/>
              <a:t> — названия городов</a:t>
            </a:r>
          </a:p>
          <a:p>
            <a:pPr algn="just"/>
            <a:r>
              <a:rPr lang="ru-RU" sz="2900" dirty="0" smtClean="0"/>
              <a:t>•Гидронимы — названия рек</a:t>
            </a:r>
          </a:p>
          <a:p>
            <a:pPr algn="just">
              <a:buNone/>
            </a:pPr>
            <a:r>
              <a:rPr lang="ru-RU" sz="2900" dirty="0" smtClean="0"/>
              <a:t>     </a:t>
            </a:r>
            <a:r>
              <a:rPr lang="ru-RU" sz="2900" b="1" i="1" dirty="0" smtClean="0"/>
              <a:t>Исходя из величины объектов, устанавливают два главных яруса топонимии:</a:t>
            </a:r>
          </a:p>
          <a:p>
            <a:pPr algn="just"/>
            <a:r>
              <a:rPr lang="ru-RU" sz="2900" dirty="0" smtClean="0"/>
              <a:t>1) </a:t>
            </a:r>
            <a:r>
              <a:rPr lang="ru-RU" sz="2900" dirty="0" err="1" smtClean="0"/>
              <a:t>макротопонимия</a:t>
            </a:r>
            <a:r>
              <a:rPr lang="ru-RU" sz="2900" dirty="0" smtClean="0"/>
              <a:t> — названия крупных природных или созданных человеком объектов и политико-административных объединений</a:t>
            </a:r>
          </a:p>
          <a:p>
            <a:pPr algn="just"/>
            <a:r>
              <a:rPr lang="ru-RU" sz="2900" dirty="0" smtClean="0"/>
              <a:t>2) </a:t>
            </a:r>
            <a:r>
              <a:rPr lang="ru-RU" sz="2900" dirty="0" err="1" smtClean="0"/>
              <a:t>микротопонимия</a:t>
            </a:r>
            <a:r>
              <a:rPr lang="ru-RU" sz="2900" dirty="0" smtClean="0"/>
              <a:t> — индивидуализированные названия малых географических объектов, особенностей местного ландшафта (лесов, полей, </a:t>
            </a:r>
            <a:r>
              <a:rPr lang="ru-RU" sz="2900" dirty="0" smtClean="0"/>
              <a:t>дорог</a:t>
            </a:r>
            <a:r>
              <a:rPr lang="ru-RU" sz="2900" dirty="0" smtClean="0"/>
              <a:t> </a:t>
            </a:r>
            <a:r>
              <a:rPr lang="ru-RU" sz="2900" dirty="0" smtClean="0"/>
              <a:t>и т. п.).</a:t>
            </a:r>
          </a:p>
          <a:p>
            <a:pPr algn="just">
              <a:buNone/>
            </a:pPr>
            <a:r>
              <a:rPr lang="ru-RU" dirty="0" smtClean="0"/>
              <a:t>     </a:t>
            </a:r>
            <a:r>
              <a:rPr lang="ru-RU" sz="2900" dirty="0" smtClean="0"/>
              <a:t> </a:t>
            </a:r>
            <a:r>
              <a:rPr lang="ru-RU" sz="2900" b="1" i="1" dirty="0" smtClean="0"/>
              <a:t>По составу топонимы могут быть:</a:t>
            </a:r>
          </a:p>
          <a:p>
            <a:pPr algn="just"/>
            <a:r>
              <a:rPr lang="ru-RU" sz="2900" b="1" i="1" dirty="0" smtClean="0"/>
              <a:t> </a:t>
            </a:r>
            <a:r>
              <a:rPr lang="ru-RU" sz="2900" dirty="0" smtClean="0"/>
              <a:t>однословными («Днепр», «Плёс»), словосочетаниями («Белая Церковь», «Чистые Пруды»), топонимическими фразеологизмами, причём последние характерны главным образом для </a:t>
            </a:r>
            <a:r>
              <a:rPr lang="ru-RU" sz="2900" dirty="0" err="1" smtClean="0"/>
              <a:t>микротопонимии</a:t>
            </a:r>
            <a:r>
              <a:rPr lang="ru-RU" sz="2900" dirty="0" smtClean="0"/>
              <a:t> («Воздвиженское, что в Игрищах»). В соответствии с грамматической структурой топонимы подразделяются на простые и сложные.</a:t>
            </a:r>
          </a:p>
          <a:p>
            <a:endParaRPr lang="ru-RU" dirty="0" smtClean="0"/>
          </a:p>
          <a:p>
            <a:endParaRPr lang="ru-RU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209</TotalTime>
  <Words>465</Words>
  <Application>Microsoft Office PowerPoint</Application>
  <PresentationFormat>Экран (4:3)</PresentationFormat>
  <Paragraphs>98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Ономастика</vt:lpstr>
      <vt:lpstr>Цель:</vt:lpstr>
      <vt:lpstr>Задачи:</vt:lpstr>
      <vt:lpstr>Ономастика</vt:lpstr>
      <vt:lpstr>Изучение имён собственных.</vt:lpstr>
      <vt:lpstr>Слайд 6</vt:lpstr>
      <vt:lpstr>Разделение имён собственных</vt:lpstr>
      <vt:lpstr>антропонимы</vt:lpstr>
      <vt:lpstr>топонимы</vt:lpstr>
      <vt:lpstr>Значение топонимии</vt:lpstr>
      <vt:lpstr>Зоонимы</vt:lpstr>
      <vt:lpstr>Особенности зоонимов</vt:lpstr>
      <vt:lpstr>Слайд 13</vt:lpstr>
      <vt:lpstr>Космонимы</vt:lpstr>
      <vt:lpstr>Эргонимы</vt:lpstr>
      <vt:lpstr>Основные функции эргонимов</vt:lpstr>
      <vt:lpstr>Ктематонимы</vt:lpstr>
      <vt:lpstr>Этнонимы</vt:lpstr>
      <vt:lpstr>Прочие  «онимы»</vt:lpstr>
      <vt:lpstr>Значение ономастики</vt:lpstr>
      <vt:lpstr>Спасибо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ономастика</dc:title>
  <dc:creator>acer</dc:creator>
  <cp:lastModifiedBy>acer</cp:lastModifiedBy>
  <cp:revision>21</cp:revision>
  <dcterms:created xsi:type="dcterms:W3CDTF">2015-04-21T15:07:54Z</dcterms:created>
  <dcterms:modified xsi:type="dcterms:W3CDTF">2015-04-23T18:47:52Z</dcterms:modified>
</cp:coreProperties>
</file>