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1" r:id="rId5"/>
    <p:sldId id="263" r:id="rId6"/>
    <p:sldId id="264" r:id="rId7"/>
    <p:sldId id="279" r:id="rId8"/>
    <p:sldId id="266" r:id="rId9"/>
    <p:sldId id="267" r:id="rId10"/>
    <p:sldId id="268" r:id="rId11"/>
    <p:sldId id="280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24" autoAdjust="0"/>
  </p:normalViewPr>
  <p:slideViewPr>
    <p:cSldViewPr>
      <p:cViewPr varScale="1">
        <p:scale>
          <a:sx n="87" d="100"/>
          <a:sy n="87" d="100"/>
        </p:scale>
        <p:origin x="14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543800" cy="1524000"/>
          </a:xfrm>
        </p:spPr>
        <p:txBody>
          <a:bodyPr/>
          <a:lstStyle/>
          <a:p>
            <a:r>
              <a:rPr lang="ru-RU" sz="5400" dirty="0" smtClean="0"/>
              <a:t>Современный интеллигент. Попытка речевого портрета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149080"/>
            <a:ext cx="6858000" cy="990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Выполнила: Морская Елизавета</a:t>
            </a:r>
          </a:p>
          <a:p>
            <a:r>
              <a:rPr lang="ru-RU" dirty="0" smtClean="0"/>
              <a:t>Учитель:      </a:t>
            </a:r>
            <a:r>
              <a:rPr lang="ru-RU" dirty="0" err="1" smtClean="0"/>
              <a:t>Гоменюк</a:t>
            </a:r>
            <a:r>
              <a:rPr lang="ru-RU" dirty="0" smtClean="0"/>
              <a:t> Т. 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3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440" y="548680"/>
            <a:ext cx="885056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Такие разные интеллигенты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3968" y="1484784"/>
            <a:ext cx="3960440" cy="4464496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Возможно ли, что в неё могут быть включены жаргонные слова? Вопрос спорный, никто не назовёт Есенина или Маяковского людьми безнравственными и равнодушными к обществу, но во многих их стихах присутствует ненормативная лексика.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6195774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3278588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8424936" cy="3767328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Итак, мы определим  несколько важных положений «речевого портрета» интеллигента.</a:t>
            </a:r>
            <a:br>
              <a:rPr lang="ru-RU" sz="9600" dirty="0" smtClean="0"/>
            </a:br>
            <a:r>
              <a:rPr lang="ru-RU" sz="9600" dirty="0" smtClean="0"/>
              <a:t>Одна из характерных особенностей речевого поведения интеллигентных носителей языка  - умение переключаться в процессе коммуникации с одних разновидностей языка на другие в зависимости от условий общения. Современный человек в процессе речевого общения часто использует разного рода «готовые», выразительные средства, начиная от фразеологизмов и кончая разного рода художественными текстами, при условии, что эти тексты известны и адресату. </a:t>
            </a:r>
            <a:br>
              <a:rPr lang="ru-RU" sz="9600" dirty="0" smtClean="0"/>
            </a:br>
            <a:endParaRPr lang="ru-RU" sz="9600" dirty="0" smtClean="0"/>
          </a:p>
          <a:p>
            <a:r>
              <a:rPr lang="ru-RU" sz="9600" dirty="0" smtClean="0"/>
              <a:t>Для интеллигентской среды, в особенности для гуманитариев», характерны такие явления, как рефлексия над словом, намеренное его искажение, обыгрывание его звукового состава, внутренней формы, связей с другими словами, словесные каламбуры и т.п. - иначе говоря, языковая игра во всех ее обличьях.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781800" cy="1159024"/>
          </a:xfrm>
        </p:spPr>
        <p:txBody>
          <a:bodyPr/>
          <a:lstStyle/>
          <a:p>
            <a:pPr algn="ctr"/>
            <a:r>
              <a:rPr lang="ru-RU" dirty="0" smtClean="0"/>
              <a:t>Читайте! Читайте!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644008" cy="4847448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Достичь интеллигентности невозможно без чтения, ведь благодаря книгам речь человека становится грамотной. </a:t>
            </a:r>
          </a:p>
          <a:p>
            <a:r>
              <a:rPr lang="ru-RU" sz="9600" dirty="0" smtClean="0"/>
              <a:t>Часто взрослые утверждают, что нынешнее поколение совсем не читающее и с бедной речью. Они судят в какой-то мере ошибочно. </a:t>
            </a:r>
            <a:endParaRPr lang="ru-RU" dirty="0"/>
          </a:p>
        </p:txBody>
      </p:sp>
      <p:pic>
        <p:nvPicPr>
          <p:cNvPr id="5" name="Содержимое 4" descr="FcRa3DmCbB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340768"/>
            <a:ext cx="3546934" cy="4729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908720"/>
            <a:ext cx="7920880" cy="52565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Чтобы подтвердить правдивость моих слов, я решила провести социологический опрос в молодёжной социальной сети. Ребятам от тринадцати до восемнадцати лет было предложено выбрать ответ на вопрос: </a:t>
            </a:r>
            <a:r>
              <a:rPr lang="ru-RU" b="1" i="1" u="sng" dirty="0" smtClean="0"/>
              <a:t>Как часто вы читаете? </a:t>
            </a:r>
          </a:p>
          <a:p>
            <a:pPr>
              <a:buNone/>
            </a:pPr>
            <a:r>
              <a:rPr lang="ru-RU" dirty="0" smtClean="0"/>
              <a:t>   Были предложены следующие варианты ответов: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/>
              <a:t>-  Почти каждый день - и по программе, и для себя;</a:t>
            </a:r>
          </a:p>
          <a:p>
            <a:pPr>
              <a:buNone/>
            </a:pPr>
            <a:r>
              <a:rPr lang="ru-RU" b="1" dirty="0" smtClean="0"/>
              <a:t>  - Только школьную литературу, но с интересом;</a:t>
            </a:r>
          </a:p>
          <a:p>
            <a:pPr>
              <a:buNone/>
            </a:pPr>
            <a:r>
              <a:rPr lang="ru-RU" b="1" dirty="0" smtClean="0"/>
              <a:t>  - Вообще почти не читаю, только если безвыходная ситуация на уроках литературы.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052736"/>
            <a:ext cx="3801616" cy="4824536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Из 118 проголосовавших  43 респондента выбрали ответ номер один, 23 читают только школьную литературу, но с интересом, и 52 подростка почти не берутся за книги. Результаты не самые лучшие, но критической ситуации,  тоже не наблюдается. </a:t>
            </a:r>
            <a:endParaRPr lang="ru-RU" sz="2400" dirty="0"/>
          </a:p>
        </p:txBody>
      </p:sp>
      <p:pic>
        <p:nvPicPr>
          <p:cNvPr id="7" name="Содержимое 6" descr="rU63H3Thl3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620688"/>
            <a:ext cx="3528216" cy="5287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09601"/>
            <a:ext cx="8892480" cy="289140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Большинство отдают своё предпочтение беллетристике. </a:t>
            </a:r>
            <a:r>
              <a:rPr lang="ru-RU" dirty="0" smtClean="0"/>
              <a:t>Мало, кто зачитывается Фонвизиным или Ломоносовым . Подростковый возраст – это тяга к запретному, иногда к эзотерике. У меня есть знакомые моего возраста, которые до дыр зачитывают П. Коэльо. Был момент, когда все читали </a:t>
            </a:r>
            <a:r>
              <a:rPr lang="ru-RU" dirty="0" err="1" smtClean="0"/>
              <a:t>Толкиена</a:t>
            </a:r>
            <a:r>
              <a:rPr lang="ru-RU" dirty="0" smtClean="0"/>
              <a:t>. Сейчас это ушло. «Гарри </a:t>
            </a:r>
            <a:r>
              <a:rPr lang="ru-RU" dirty="0" err="1" smtClean="0"/>
              <a:t>Поттера</a:t>
            </a:r>
            <a:r>
              <a:rPr lang="ru-RU" dirty="0" smtClean="0"/>
              <a:t>» прочитали все. Некоторые выбирает псевдо философское чтиво: например, Карлоса Кастанеду. Поэзию читают в меньше.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Выбор литературы отражается на речи ребят.</a:t>
            </a:r>
          </a:p>
          <a:p>
            <a:endParaRPr lang="ru-RU" dirty="0"/>
          </a:p>
        </p:txBody>
      </p:sp>
      <p:pic>
        <p:nvPicPr>
          <p:cNvPr id="1026" name="Picture 2" descr="D:\_Users\Пользователь\Desktop\30hvc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84984"/>
            <a:ext cx="5125071" cy="2849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49952" cy="16002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Влияние семьи, школы, друзей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427984" cy="4896544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Замечательно, если  воспитание будущего интеллигента дают в семье. Первое, что видит перед собой ребёнок – это своих родителей.</a:t>
            </a:r>
          </a:p>
          <a:p>
            <a:r>
              <a:rPr lang="ru-RU" sz="9600" dirty="0" smtClean="0"/>
              <a:t>Но утверждать, что главное влияние оказывают родители, тоже не совсем правильно. Смотришь, бывает, на семью, интеллигентные родители с высшими образованиями, а речь сына оставляет желать лучшего.</a:t>
            </a:r>
            <a:endParaRPr lang="ru-RU" dirty="0"/>
          </a:p>
        </p:txBody>
      </p:sp>
      <p:pic>
        <p:nvPicPr>
          <p:cNvPr id="7" name="Содержимое 6" descr="187862_41877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916832"/>
            <a:ext cx="4352132" cy="3168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836712"/>
            <a:ext cx="4464496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Но стоит поместить  сорванца в интеллигентную среду, то его речь станет грамотной. Никому не хочется быть худшим среди друзей. </a:t>
            </a:r>
          </a:p>
          <a:p>
            <a:pPr>
              <a:buNone/>
            </a:pPr>
            <a:r>
              <a:rPr lang="ru-RU" sz="2400" dirty="0" smtClean="0"/>
              <a:t>    Не последнее место занимает такой фактор, как образование. Оно должно благотворно влиять на речь формирующегося интеллигента. Замечательно, когда учитель, является носителем правильной красивой речи.</a:t>
            </a:r>
            <a:endParaRPr lang="ru-RU" sz="2400" dirty="0"/>
          </a:p>
        </p:txBody>
      </p:sp>
      <p:pic>
        <p:nvPicPr>
          <p:cNvPr id="5" name="Содержимое 4" descr="mag06_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340768"/>
            <a:ext cx="4716016" cy="38737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781800" cy="936104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16832"/>
            <a:ext cx="4413176" cy="3767328"/>
          </a:xfrm>
        </p:spPr>
        <p:txBody>
          <a:bodyPr>
            <a:noAutofit/>
          </a:bodyPr>
          <a:lstStyle/>
          <a:p>
            <a:r>
              <a:rPr lang="ru-RU" sz="2600" dirty="0" smtClean="0"/>
              <a:t>Мы все должны стремиться к идеалам. Не нужно пытаться копировать кого-то, это не выход, выход – перенять самое лучшее, доброе. Интеллигентный человек отличается прежде всего красивой грамотной речью. </a:t>
            </a:r>
          </a:p>
        </p:txBody>
      </p:sp>
      <p:pic>
        <p:nvPicPr>
          <p:cNvPr id="5" name="Содержимое 4" descr="1260479090_1259592571_love_story_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628800"/>
            <a:ext cx="4337995" cy="37550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99992" y="1556792"/>
            <a:ext cx="3945632" cy="376732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/>
              <a:t>    Общение играет в нашей жизни большую роль. Богатая речь, отсутствие грубых выражений, использование афоризмов, чувство юмора – всё это признаки интеллигентного человека. Было бы здорово, если бы интеллигентность вошла в моду, подобно тому, как стало модно бегать по утрам или заниматься йогой. </a:t>
            </a:r>
          </a:p>
          <a:p>
            <a:endParaRPr lang="ru-RU" dirty="0"/>
          </a:p>
        </p:txBody>
      </p:sp>
      <p:pic>
        <p:nvPicPr>
          <p:cNvPr id="5" name="Содержимое 4" descr="_4Q1tuyL6d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4160426" cy="31619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6781800" cy="1600200"/>
          </a:xfrm>
        </p:spPr>
        <p:txBody>
          <a:bodyPr/>
          <a:lstStyle/>
          <a:p>
            <a:pPr algn="ctr"/>
            <a:r>
              <a:rPr lang="ru-RU" dirty="0" smtClean="0"/>
              <a:t>Предыстория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95936" y="908720"/>
            <a:ext cx="4896544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>    История поражает насыщенностью своих событий. Древний Рим, в котором зародились величайшие  полководцы, ораторы и императоры, сменяет  Средневековье. Массово сжигают женщин, повинных лишь в своей  красоте, совершают крестовые походы, повсюду антисанитария и нищета. Но даже в те времена человек прогрессировал, о чём говорят научные открытия, новые религии, зарождение архитектурных стилей.  </a:t>
            </a:r>
            <a:endParaRPr lang="ru-RU" sz="2200" dirty="0"/>
          </a:p>
        </p:txBody>
      </p:sp>
      <p:pic>
        <p:nvPicPr>
          <p:cNvPr id="5" name="Содержимое 4" descr="thalie_Blair_Leighton_The_Accolade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231380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764704"/>
            <a:ext cx="3550096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Выражаясь правильно и интеллигентно, мы станем </a:t>
            </a:r>
            <a:r>
              <a:rPr lang="ru-RU" sz="3200" dirty="0" err="1" smtClean="0"/>
              <a:t>толерантней</a:t>
            </a:r>
            <a:r>
              <a:rPr lang="ru-RU" sz="3200" dirty="0" smtClean="0"/>
              <a:t> по отношению к друг другу. Возможно тогда наш мир будет чуточку добрее.</a:t>
            </a:r>
            <a:endParaRPr lang="ru-RU" sz="3200" dirty="0"/>
          </a:p>
        </p:txBody>
      </p:sp>
      <p:pic>
        <p:nvPicPr>
          <p:cNvPr id="7" name="Содержимое 6" descr="z_b36d823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844824"/>
            <a:ext cx="4313637" cy="2874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5008" y="476672"/>
            <a:ext cx="8928992" cy="2819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Время шло. Я могу проследить это пролистав учебник истории, на страницах которых юбки у женщин будут то удлиняться, то укорачиваться. Мы видим, что  меняется не только мода, но и человек становится образованнее и интеллигентнее. </a:t>
            </a:r>
          </a:p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b="1" dirty="0" smtClean="0"/>
              <a:t>Так кто же такой интеллигентный человек? </a:t>
            </a:r>
          </a:p>
          <a:p>
            <a:endParaRPr lang="ru-RU" dirty="0"/>
          </a:p>
        </p:txBody>
      </p:sp>
      <p:pic>
        <p:nvPicPr>
          <p:cNvPr id="5" name="Содержимое 4" descr="140902-iste-70-li-yillardaki-moda-akimi--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780928"/>
            <a:ext cx="4897162" cy="32601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0"/>
            <a:ext cx="4896544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Слово интеллигенция в переводе с латинского означает «познавательная сила».  Под интеллигенцией социологи понимают группу людей, профессионально занимающихся умственным трудом, развитием культуры и имеющих высшее образование. В русской философии популярен подход, согласно которому к интеллигенции причисляют тех, кого можно считать нравственным эталоном.</a:t>
            </a:r>
          </a:p>
          <a:p>
            <a:pPr>
              <a:buNone/>
            </a:pPr>
            <a:r>
              <a:rPr lang="ru-RU" sz="2400" i="1" dirty="0" smtClean="0"/>
              <a:t>    </a:t>
            </a:r>
            <a:r>
              <a:rPr lang="ru-RU" sz="2400" b="1" i="1" dirty="0" smtClean="0"/>
              <a:t>Кого же можно отнести к интеллигенции?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Содержимое 4" descr="5690668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07497" y="1628800"/>
            <a:ext cx="4536503" cy="34023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04664"/>
            <a:ext cx="4283968" cy="6453336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Интеллигенция зародилась в Древней Греции, затем была перенята римлянами, которые создали свою культуру, во многом опираясь на древнегреческие эталоны  </a:t>
            </a:r>
          </a:p>
          <a:p>
            <a:r>
              <a:rPr lang="ru-RU" sz="2400" dirty="0" smtClean="0"/>
              <a:t>В средневековой Европе понятие интеллигенции было смутным, примкнуть к группе образованных людей  было почти невозможным. </a:t>
            </a:r>
            <a:endParaRPr lang="ru-RU" sz="2400" dirty="0"/>
          </a:p>
        </p:txBody>
      </p:sp>
      <p:pic>
        <p:nvPicPr>
          <p:cNvPr id="5" name="Содержимое 4" descr="b001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77689" y="1844824"/>
            <a:ext cx="4542783" cy="29989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4716016" cy="376732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dirty="0" smtClean="0"/>
              <a:t>   Прообраз первых русских интеллигентов создал Пётр I, который привлёк европейцев, сделав их своими. Такие люди пропитывались русской культурой, вбирая в себя всё самое лучшее, одновременно обогащая её. Слой образованных людей, нацеленных на индустриализацию, превращают  Россию в мощную державу.  </a:t>
            </a:r>
          </a:p>
        </p:txBody>
      </p:sp>
      <p:pic>
        <p:nvPicPr>
          <p:cNvPr id="5" name="Содержимое 4" descr="87127380_4497432__piter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268760"/>
            <a:ext cx="3707215" cy="4392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6002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Современный интеллигент сегодня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772816"/>
            <a:ext cx="4896544" cy="41993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Сегодня на дворе </a:t>
            </a:r>
            <a:r>
              <a:rPr lang="en-US" sz="2400" dirty="0" smtClean="0"/>
              <a:t>XXI </a:t>
            </a:r>
            <a:r>
              <a:rPr lang="ru-RU" sz="2400" dirty="0" smtClean="0"/>
              <a:t>век</a:t>
            </a:r>
            <a:r>
              <a:rPr lang="en-US" sz="2400" dirty="0" smtClean="0"/>
              <a:t> </a:t>
            </a:r>
            <a:r>
              <a:rPr lang="ru-RU" sz="2400" dirty="0" smtClean="0"/>
              <a:t>и понятия интеллигенции размыты. </a:t>
            </a:r>
          </a:p>
          <a:p>
            <a:pPr>
              <a:buNone/>
            </a:pPr>
            <a:r>
              <a:rPr lang="ru-RU" sz="2400" dirty="0" smtClean="0"/>
              <a:t>    Люди часто путают эти понятия или не разделяют их. Моральные ценности падают в умах граждан и это сразу отражается на их речи. Часто за интеллигенцию держат, к примеру, нынешних олигархов. Можно ли назвать их речь интеллигентной, которая содержит нецензурную лексику ?</a:t>
            </a:r>
          </a:p>
          <a:p>
            <a:endParaRPr lang="ru-RU" sz="2400" dirty="0"/>
          </a:p>
        </p:txBody>
      </p:sp>
      <p:pic>
        <p:nvPicPr>
          <p:cNvPr id="5" name="Содержимое 4" descr="88bd5f8b39adf258ac270c1c14f_pre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780928"/>
            <a:ext cx="3657600" cy="24983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32848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4701208" cy="37673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Посмотрев на подрастающее поколение, понимаешь что картина не слишком радужная. Очень мало ребят, у которых действительно грамотная речь.  А ведь это один из главнейших факторов, который характеризует человека, как  интеллигента. Речь – это проекция внутреннего сознания человека  во внешний мир. </a:t>
            </a:r>
            <a:endParaRPr lang="ru-RU" sz="2400" dirty="0"/>
          </a:p>
        </p:txBody>
      </p:sp>
      <p:pic>
        <p:nvPicPr>
          <p:cNvPr id="5" name="Содержимое 4" descr="teNljerU5u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628800"/>
            <a:ext cx="3866402" cy="4000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20688"/>
            <a:ext cx="4535488" cy="5112568"/>
          </a:xfrm>
        </p:spPr>
        <p:txBody>
          <a:bodyPr>
            <a:noAutofit/>
          </a:bodyPr>
          <a:lstStyle/>
          <a:p>
            <a:r>
              <a:rPr lang="ru-RU" sz="2600" dirty="0" smtClean="0"/>
              <a:t>Интеллигент - это редкость, которая встречается среди огромного количества людей. У интеллигента есть собственный речевой портрет, то есть характеристика того, как человек преподносит своё мироощущение обществу. Речь делает каждого неповторимым. </a:t>
            </a:r>
            <a:endParaRPr lang="ru-RU" sz="2600" dirty="0"/>
          </a:p>
        </p:txBody>
      </p:sp>
      <p:pic>
        <p:nvPicPr>
          <p:cNvPr id="5" name="Содержимое 4" descr="3402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052736"/>
            <a:ext cx="3084389" cy="462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348</TotalTime>
  <Words>950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Impact</vt:lpstr>
      <vt:lpstr>Times New Roman</vt:lpstr>
      <vt:lpstr>NewsPrint</vt:lpstr>
      <vt:lpstr>Современный интеллигент. Попытка речевого портрета</vt:lpstr>
      <vt:lpstr>Предыстория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Современный интеллигент сегодня</vt:lpstr>
      <vt:lpstr> </vt:lpstr>
      <vt:lpstr>Презентация PowerPoint</vt:lpstr>
      <vt:lpstr>Такие разные интеллигенты</vt:lpstr>
      <vt:lpstr>Презентация PowerPoint</vt:lpstr>
      <vt:lpstr>Читайте! Читайте!</vt:lpstr>
      <vt:lpstr>Презентация PowerPoint</vt:lpstr>
      <vt:lpstr>Презентация PowerPoint</vt:lpstr>
      <vt:lpstr>Презентация PowerPoint</vt:lpstr>
      <vt:lpstr>Влияние семьи, школы, друзей </vt:lpstr>
      <vt:lpstr>Презентация PowerPoint</vt:lpstr>
      <vt:lpstr>Заключение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Gomenyuk Sergey</cp:lastModifiedBy>
  <cp:revision>6</cp:revision>
  <dcterms:created xsi:type="dcterms:W3CDTF">2013-02-21T16:38:17Z</dcterms:created>
  <dcterms:modified xsi:type="dcterms:W3CDTF">2015-08-21T07:43:11Z</dcterms:modified>
</cp:coreProperties>
</file>